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082"/>
    <p:restoredTop sz="94624"/>
  </p:normalViewPr>
  <p:slideViewPr>
    <p:cSldViewPr snapToGrid="0">
      <p:cViewPr varScale="1">
        <p:scale>
          <a:sx n="253" d="100"/>
          <a:sy n="253" d="100"/>
        </p:scale>
        <p:origin x="255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rgbClr val="FFFFFF"/>
          </a:solidFill>
          <a:ln w="9360">
            <a:noFill/>
          </a:ln>
        </p:spPr>
        <p:txBody>
          <a:bodyPr lIns="90000" tIns="45000" rIns="90000" bIns="45000" anchor="ctr" anchorCtr="1">
            <a:noAutofit/>
          </a:bodyPr>
          <a:lstStyle/>
          <a:p>
            <a:endParaRPr lang="it-IT" sz="1800" b="0" u="none" strike="noStrike">
              <a:solidFill>
                <a:srgbClr val="000000"/>
              </a:solidFill>
              <a:effectLst/>
              <a:uFillTx/>
              <a:latin typeface="Arial"/>
            </a:endParaRPr>
          </a:p>
        </p:txBody>
      </p:sp>
      <p:sp>
        <p:nvSpPr>
          <p:cNvPr id="8" name="Freeform 7"/>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9" name="Freeform 8"/>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10" name="Freeform 9"/>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11" name="Freeform 10"/>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12" name="Freeform 11"/>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13" name="Freeform 12"/>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14" name="Freeform 13"/>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15" name="Freeform 14"/>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16" name="Freeform 15"/>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17" name="Freeform 16"/>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18" name="Freeform 17"/>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19" name="Freeform 18"/>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20" name="Freeform 19"/>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21" name="Freeform 20"/>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cxn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
        <p:nvSpPr>
          <p:cNvPr id="22" name="PlaceHolder 1"/>
          <p:cNvSpPr>
            <a:spLocks noGrp="1"/>
          </p:cNvSpPr>
          <p:nvPr>
            <p:ph type="hdr"/>
          </p:nvPr>
        </p:nvSpPr>
        <p:spPr>
          <a:xfrm>
            <a:off x="-360" y="0"/>
            <a:ext cx="2949480" cy="434880"/>
          </a:xfrm>
          <a:prstGeom prst="rect">
            <a:avLst/>
          </a:prstGeom>
          <a:noFill/>
          <a:ln w="0">
            <a:noFill/>
          </a:ln>
        </p:spPr>
        <p:txBody>
          <a:bodyPr lIns="90000" tIns="46800" rIns="90000" bIns="46800" anchor="t">
            <a:noAutofit/>
          </a:bodyPr>
          <a:lstStyle/>
          <a:p>
            <a:pPr indent="0">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it-IT" sz="1200" b="0" u="none" strike="noStrike">
                <a:solidFill>
                  <a:srgbClr val="000000"/>
                </a:solidFill>
                <a:effectLst/>
                <a:uFillTx/>
                <a:latin typeface="Arial"/>
                <a:ea typeface="Lucida Sans Unicode"/>
              </a:rPr>
              <a:t>&lt;intestazione&gt;</a:t>
            </a:r>
            <a:endParaRPr lang="it-IT" sz="1200" b="0" u="none" strike="noStrike">
              <a:solidFill>
                <a:srgbClr val="000000"/>
              </a:solidFill>
              <a:effectLst/>
              <a:uFillTx/>
              <a:latin typeface="Arial"/>
            </a:endParaRPr>
          </a:p>
        </p:txBody>
      </p:sp>
      <p:sp>
        <p:nvSpPr>
          <p:cNvPr id="23" name="PlaceHolder 2"/>
          <p:cNvSpPr>
            <a:spLocks noGrp="1"/>
          </p:cNvSpPr>
          <p:nvPr>
            <p:ph type="dt" idx="4"/>
          </p:nvPr>
        </p:nvSpPr>
        <p:spPr>
          <a:xfrm>
            <a:off x="3884400" y="0"/>
            <a:ext cx="2949480" cy="434880"/>
          </a:xfrm>
          <a:prstGeom prst="rect">
            <a:avLst/>
          </a:prstGeom>
          <a:noFill/>
          <a:ln w="0">
            <a:noFill/>
          </a:ln>
        </p:spPr>
        <p:txBody>
          <a:bodyPr lIns="90000" tIns="46800" rIns="90000" bIns="46800" anchor="t">
            <a:noAutofit/>
          </a:bodyPr>
          <a:lstStyle>
            <a:lvl1pPr indent="0" algn="r">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defRPr lang="it-IT" sz="1200" b="0" u="none" strike="noStrike">
                <a:solidFill>
                  <a:srgbClr val="000000"/>
                </a:solidFill>
                <a:effectLst/>
                <a:uFillTx/>
                <a:latin typeface="Arial"/>
                <a:ea typeface="Lucida Sans Unicode"/>
              </a:defRPr>
            </a:lvl1pPr>
          </a:lstStyle>
          <a:p>
            <a:pPr indent="0" algn="r">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it-IT" sz="1200" b="0" u="none" strike="noStrike">
                <a:solidFill>
                  <a:srgbClr val="000000"/>
                </a:solidFill>
                <a:effectLst/>
                <a:uFillTx/>
                <a:latin typeface="Arial"/>
                <a:ea typeface="Lucida Sans Unicode"/>
              </a:rPr>
              <a:t>&lt;data/ora&gt;</a:t>
            </a:r>
            <a:endParaRPr lang="it-IT" sz="1200" b="0" u="none" strike="noStrike">
              <a:solidFill>
                <a:srgbClr val="000000"/>
              </a:solidFill>
              <a:effectLst/>
              <a:uFillTx/>
              <a:latin typeface="Arial"/>
            </a:endParaRPr>
          </a:p>
        </p:txBody>
      </p:sp>
      <p:sp>
        <p:nvSpPr>
          <p:cNvPr id="24" name="PlaceHolder 3"/>
          <p:cNvSpPr>
            <a:spLocks noGrp="1" noRot="1" noChangeAspect="1"/>
          </p:cNvSpPr>
          <p:nvPr>
            <p:ph type="sldImg"/>
          </p:nvPr>
        </p:nvSpPr>
        <p:spPr>
          <a:xfrm>
            <a:off x="1143000" y="685440"/>
            <a:ext cx="4549680" cy="3406680"/>
          </a:xfrm>
          <a:prstGeom prst="rect">
            <a:avLst/>
          </a:prstGeom>
          <a:solidFill>
            <a:srgbClr val="FFFFFF"/>
          </a:solidFill>
          <a:ln w="9360" cap="sq">
            <a:solidFill>
              <a:srgbClr val="000000"/>
            </a:solidFill>
            <a:miter/>
          </a:ln>
        </p:spPr>
        <p:txBody>
          <a:bodyPr lIns="90000" tIns="46800" rIns="90000" bIns="46800" anchor="ctr">
            <a:noAutofit/>
          </a:bodyPr>
          <a:lstStyle/>
          <a:p>
            <a:pPr indent="0" algn="ctr">
              <a:spcBef>
                <a:spcPts val="62"/>
              </a:spcBef>
              <a:spcAft>
                <a:spcPts val="62"/>
              </a:spcAft>
              <a:buNone/>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4400" b="0" u="none" strike="noStrike">
                <a:solidFill>
                  <a:srgbClr val="000000"/>
                </a:solidFill>
                <a:effectLst/>
                <a:uFillTx/>
                <a:latin typeface="Arial"/>
              </a:rPr>
              <a:t>Fai clic per spostare la diapositiva</a:t>
            </a:r>
          </a:p>
        </p:txBody>
      </p:sp>
      <p:sp>
        <p:nvSpPr>
          <p:cNvPr id="25" name="PlaceHolder 4"/>
          <p:cNvSpPr>
            <a:spLocks noGrp="1"/>
          </p:cNvSpPr>
          <p:nvPr>
            <p:ph type="body"/>
          </p:nvPr>
        </p:nvSpPr>
        <p:spPr>
          <a:xfrm>
            <a:off x="685800" y="4343400"/>
            <a:ext cx="5464080" cy="4092480"/>
          </a:xfrm>
          <a:prstGeom prst="rect">
            <a:avLst/>
          </a:prstGeom>
          <a:noFill/>
          <a:ln w="0">
            <a:noFill/>
          </a:ln>
        </p:spPr>
        <p:txBody>
          <a:bodyPr lIns="90000" tIns="46800" rIns="90000" bIns="46800" anchor="t">
            <a:noAutofit/>
          </a:bodyPr>
          <a:lstStyle/>
          <a:p>
            <a:pPr indent="0">
              <a:spcBef>
                <a:spcPts val="451"/>
              </a:spcBef>
              <a:buNone/>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1200" b="0" u="none" strike="noStrike">
                <a:solidFill>
                  <a:srgbClr val="000000"/>
                </a:solidFill>
                <a:effectLst/>
                <a:uFillTx/>
                <a:latin typeface="Times New Roman"/>
              </a:rPr>
              <a:t>Fai clic per modificare il formato delle note</a:t>
            </a:r>
          </a:p>
        </p:txBody>
      </p:sp>
      <p:sp>
        <p:nvSpPr>
          <p:cNvPr id="26" name="PlaceHolder 5"/>
          <p:cNvSpPr>
            <a:spLocks noGrp="1"/>
          </p:cNvSpPr>
          <p:nvPr>
            <p:ph type="ftr" idx="5"/>
          </p:nvPr>
        </p:nvSpPr>
        <p:spPr>
          <a:xfrm>
            <a:off x="-360" y="8685360"/>
            <a:ext cx="2949480" cy="434880"/>
          </a:xfrm>
          <a:prstGeom prst="rect">
            <a:avLst/>
          </a:prstGeom>
          <a:noFill/>
          <a:ln w="0">
            <a:noFill/>
          </a:ln>
        </p:spPr>
        <p:txBody>
          <a:bodyPr lIns="90000" tIns="46800" rIns="90000" bIns="46800" anchor="b">
            <a:noAutofit/>
          </a:bodyPr>
          <a:lstStyle>
            <a:lvl1pPr indent="0">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defRPr lang="it-IT" sz="1200" b="0" u="none" strike="noStrike">
                <a:solidFill>
                  <a:srgbClr val="000000"/>
                </a:solidFill>
                <a:effectLst/>
                <a:uFillTx/>
                <a:latin typeface="Arial"/>
                <a:ea typeface="Lucida Sans Unicode"/>
              </a:defRPr>
            </a:lvl1pPr>
          </a:lstStyle>
          <a:p>
            <a:pPr indent="0">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it-IT" sz="1200" b="0" u="none" strike="noStrike">
                <a:solidFill>
                  <a:srgbClr val="000000"/>
                </a:solidFill>
                <a:effectLst/>
                <a:uFillTx/>
                <a:latin typeface="Arial"/>
                <a:ea typeface="Lucida Sans Unicode"/>
              </a:rPr>
              <a:t>&lt;piè di pagina&gt;</a:t>
            </a:r>
            <a:endParaRPr lang="it-IT" sz="1200" b="0" u="none" strike="noStrike">
              <a:solidFill>
                <a:srgbClr val="000000"/>
              </a:solidFill>
              <a:effectLst/>
              <a:uFillTx/>
              <a:latin typeface="Arial"/>
            </a:endParaRPr>
          </a:p>
        </p:txBody>
      </p:sp>
      <p:sp>
        <p:nvSpPr>
          <p:cNvPr id="27" name="PlaceHolder 6"/>
          <p:cNvSpPr>
            <a:spLocks noGrp="1"/>
          </p:cNvSpPr>
          <p:nvPr>
            <p:ph type="sldNum" idx="6"/>
          </p:nvPr>
        </p:nvSpPr>
        <p:spPr>
          <a:xfrm>
            <a:off x="3884400" y="8685360"/>
            <a:ext cx="2949480" cy="434880"/>
          </a:xfrm>
          <a:prstGeom prst="rect">
            <a:avLst/>
          </a:prstGeom>
          <a:noFill/>
          <a:ln w="0">
            <a:noFill/>
          </a:ln>
        </p:spPr>
        <p:txBody>
          <a:bodyPr lIns="90000" tIns="46800" rIns="90000" bIns="46800" anchor="b">
            <a:noAutofit/>
          </a:bodyPr>
          <a:lstStyle>
            <a:lvl1pPr indent="0" algn="r">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defRPr lang="it-IT" sz="1200" b="0" u="none" strike="noStrike">
                <a:solidFill>
                  <a:srgbClr val="000000"/>
                </a:solidFill>
                <a:effectLst/>
                <a:uFillTx/>
                <a:latin typeface="Arial"/>
                <a:ea typeface="Lucida Sans Unicode"/>
              </a:defRPr>
            </a:lvl1pPr>
          </a:lstStyle>
          <a:p>
            <a:pPr indent="0" algn="r">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fld id="{92E4B01A-2CF4-49B9-B88B-D4740E9AE8E1}" type="slidenum">
              <a:rPr lang="it-IT" sz="1200" b="0" u="none" strike="noStrike">
                <a:solidFill>
                  <a:srgbClr val="000000"/>
                </a:solidFill>
                <a:effectLst/>
                <a:uFillTx/>
                <a:latin typeface="Arial"/>
                <a:ea typeface="Lucida Sans Unicode"/>
              </a:rPr>
              <a:t>‹#›</a:t>
            </a:fld>
            <a:endParaRPr lang="it-IT" sz="12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PlaceHolder 1"/>
          <p:cNvSpPr>
            <a:spLocks noGrp="1" noRot="1" noChangeAspect="1"/>
          </p:cNvSpPr>
          <p:nvPr>
            <p:ph type="sldImg"/>
          </p:nvPr>
        </p:nvSpPr>
        <p:spPr>
          <a:xfrm>
            <a:off x="1143000" y="685800"/>
            <a:ext cx="4572000" cy="3429000"/>
          </a:xfrm>
          <a:prstGeom prst="rect">
            <a:avLst/>
          </a:prstGeom>
          <a:ln w="0">
            <a:noFill/>
          </a:ln>
        </p:spPr>
      </p:sp>
      <p:sp>
        <p:nvSpPr>
          <p:cNvPr id="64" name="Rectangle 63"/>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PlaceHolder 1"/>
          <p:cNvSpPr>
            <a:spLocks noGrp="1" noRot="1" noChangeAspect="1"/>
          </p:cNvSpPr>
          <p:nvPr>
            <p:ph type="sldImg"/>
          </p:nvPr>
        </p:nvSpPr>
        <p:spPr>
          <a:xfrm>
            <a:off x="1143000" y="685800"/>
            <a:ext cx="4572000" cy="3429000"/>
          </a:xfrm>
          <a:prstGeom prst="rect">
            <a:avLst/>
          </a:prstGeom>
          <a:ln w="0">
            <a:noFill/>
          </a:ln>
        </p:spPr>
      </p:sp>
      <p:sp>
        <p:nvSpPr>
          <p:cNvPr id="82" name="Rectangle 81"/>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PlaceHolder 1"/>
          <p:cNvSpPr>
            <a:spLocks noGrp="1" noRot="1" noChangeAspect="1"/>
          </p:cNvSpPr>
          <p:nvPr>
            <p:ph type="sldImg"/>
          </p:nvPr>
        </p:nvSpPr>
        <p:spPr>
          <a:xfrm>
            <a:off x="1143000" y="685800"/>
            <a:ext cx="4572000" cy="3429000"/>
          </a:xfrm>
          <a:prstGeom prst="rect">
            <a:avLst/>
          </a:prstGeom>
          <a:ln w="0">
            <a:noFill/>
          </a:ln>
        </p:spPr>
      </p:sp>
      <p:sp>
        <p:nvSpPr>
          <p:cNvPr id="84" name="Rectangle 83"/>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PlaceHolder 1"/>
          <p:cNvSpPr>
            <a:spLocks noGrp="1" noRot="1" noChangeAspect="1"/>
          </p:cNvSpPr>
          <p:nvPr>
            <p:ph type="sldImg"/>
          </p:nvPr>
        </p:nvSpPr>
        <p:spPr>
          <a:xfrm>
            <a:off x="1143000" y="685800"/>
            <a:ext cx="4572000" cy="3429000"/>
          </a:xfrm>
          <a:prstGeom prst="rect">
            <a:avLst/>
          </a:prstGeom>
          <a:ln w="0">
            <a:noFill/>
          </a:ln>
        </p:spPr>
      </p:sp>
      <p:sp>
        <p:nvSpPr>
          <p:cNvPr id="86" name="Rectangle 85"/>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PlaceHolder 1"/>
          <p:cNvSpPr>
            <a:spLocks noGrp="1" noRot="1" noChangeAspect="1"/>
          </p:cNvSpPr>
          <p:nvPr>
            <p:ph type="sldImg"/>
          </p:nvPr>
        </p:nvSpPr>
        <p:spPr>
          <a:xfrm>
            <a:off x="1143000" y="685800"/>
            <a:ext cx="4572000" cy="3429000"/>
          </a:xfrm>
          <a:prstGeom prst="rect">
            <a:avLst/>
          </a:prstGeom>
          <a:ln w="0">
            <a:noFill/>
          </a:ln>
        </p:spPr>
      </p:sp>
      <p:sp>
        <p:nvSpPr>
          <p:cNvPr id="66" name="Rectangle 65"/>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PlaceHolder 1"/>
          <p:cNvSpPr>
            <a:spLocks noGrp="1" noRot="1" noChangeAspect="1"/>
          </p:cNvSpPr>
          <p:nvPr>
            <p:ph type="sldImg"/>
          </p:nvPr>
        </p:nvSpPr>
        <p:spPr>
          <a:xfrm>
            <a:off x="1143000" y="685800"/>
            <a:ext cx="4572000" cy="3429000"/>
          </a:xfrm>
          <a:prstGeom prst="rect">
            <a:avLst/>
          </a:prstGeom>
          <a:ln w="0">
            <a:noFill/>
          </a:ln>
        </p:spPr>
      </p:sp>
      <p:sp>
        <p:nvSpPr>
          <p:cNvPr id="68" name="Rectangle 67"/>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PlaceHolder 1"/>
          <p:cNvSpPr>
            <a:spLocks noGrp="1" noRot="1" noChangeAspect="1"/>
          </p:cNvSpPr>
          <p:nvPr>
            <p:ph type="sldImg"/>
          </p:nvPr>
        </p:nvSpPr>
        <p:spPr>
          <a:xfrm>
            <a:off x="1143000" y="685800"/>
            <a:ext cx="4572000" cy="3429000"/>
          </a:xfrm>
          <a:prstGeom prst="rect">
            <a:avLst/>
          </a:prstGeom>
          <a:ln w="0">
            <a:noFill/>
          </a:ln>
        </p:spPr>
      </p:sp>
      <p:sp>
        <p:nvSpPr>
          <p:cNvPr id="70" name="Rectangle 69"/>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PlaceHolder 1"/>
          <p:cNvSpPr>
            <a:spLocks noGrp="1" noRot="1" noChangeAspect="1"/>
          </p:cNvSpPr>
          <p:nvPr>
            <p:ph type="sldImg"/>
          </p:nvPr>
        </p:nvSpPr>
        <p:spPr>
          <a:xfrm>
            <a:off x="1143000" y="685800"/>
            <a:ext cx="4572000" cy="3429000"/>
          </a:xfrm>
          <a:prstGeom prst="rect">
            <a:avLst/>
          </a:prstGeom>
          <a:ln w="0">
            <a:noFill/>
          </a:ln>
        </p:spPr>
      </p:sp>
      <p:sp>
        <p:nvSpPr>
          <p:cNvPr id="72" name="Rectangle 71"/>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PlaceHolder 1"/>
          <p:cNvSpPr>
            <a:spLocks noGrp="1" noRot="1" noChangeAspect="1"/>
          </p:cNvSpPr>
          <p:nvPr>
            <p:ph type="sldImg"/>
          </p:nvPr>
        </p:nvSpPr>
        <p:spPr>
          <a:xfrm>
            <a:off x="1143000" y="685800"/>
            <a:ext cx="4572000" cy="3429000"/>
          </a:xfrm>
          <a:prstGeom prst="rect">
            <a:avLst/>
          </a:prstGeom>
          <a:ln w="0">
            <a:noFill/>
          </a:ln>
        </p:spPr>
      </p:sp>
      <p:sp>
        <p:nvSpPr>
          <p:cNvPr id="74" name="Rectangle 73"/>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PlaceHolder 1"/>
          <p:cNvSpPr>
            <a:spLocks noGrp="1" noRot="1" noChangeAspect="1"/>
          </p:cNvSpPr>
          <p:nvPr>
            <p:ph type="sldImg"/>
          </p:nvPr>
        </p:nvSpPr>
        <p:spPr>
          <a:xfrm>
            <a:off x="1143000" y="685800"/>
            <a:ext cx="4572000" cy="3429000"/>
          </a:xfrm>
          <a:prstGeom prst="rect">
            <a:avLst/>
          </a:prstGeom>
          <a:ln w="0">
            <a:noFill/>
          </a:ln>
        </p:spPr>
      </p:sp>
      <p:sp>
        <p:nvSpPr>
          <p:cNvPr id="76" name="Rectangle 75"/>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PlaceHolder 1"/>
          <p:cNvSpPr>
            <a:spLocks noGrp="1" noRot="1" noChangeAspect="1"/>
          </p:cNvSpPr>
          <p:nvPr>
            <p:ph type="sldImg"/>
          </p:nvPr>
        </p:nvSpPr>
        <p:spPr>
          <a:xfrm>
            <a:off x="1143000" y="685800"/>
            <a:ext cx="4572000" cy="3429000"/>
          </a:xfrm>
          <a:prstGeom prst="rect">
            <a:avLst/>
          </a:prstGeom>
          <a:ln w="0">
            <a:noFill/>
          </a:ln>
        </p:spPr>
      </p:sp>
      <p:sp>
        <p:nvSpPr>
          <p:cNvPr id="78" name="Rectangle 77"/>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PlaceHolder 1"/>
          <p:cNvSpPr>
            <a:spLocks noGrp="1" noRot="1" noChangeAspect="1"/>
          </p:cNvSpPr>
          <p:nvPr>
            <p:ph type="sldImg"/>
          </p:nvPr>
        </p:nvSpPr>
        <p:spPr>
          <a:xfrm>
            <a:off x="1143000" y="685800"/>
            <a:ext cx="4572000" cy="3429000"/>
          </a:xfrm>
          <a:prstGeom prst="rect">
            <a:avLst/>
          </a:prstGeom>
          <a:ln w="0">
            <a:noFill/>
          </a:ln>
        </p:spPr>
      </p:sp>
      <p:sp>
        <p:nvSpPr>
          <p:cNvPr id="80" name="Rectangle 79"/>
          <p:cNvSpPr/>
          <p:nvPr/>
        </p:nvSpPr>
        <p:spPr>
          <a:xfrm>
            <a:off x="685800" y="4343400"/>
            <a:ext cx="5486400" cy="41148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it-IT" sz="1800" b="0" u="none" strike="noStrike">
              <a:solidFill>
                <a:srgbClr val="000000"/>
              </a:solidFill>
              <a:effectLst/>
              <a:uFillTx/>
              <a:latin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reserve="1">
  <p:cSld name="Predefinito">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320"/>
            <a:ext cx="8207280" cy="1120680"/>
          </a:xfrm>
          <a:prstGeom prst="rect">
            <a:avLst/>
          </a:prstGeom>
          <a:noFill/>
          <a:ln w="0">
            <a:noFill/>
          </a:ln>
        </p:spPr>
        <p:txBody>
          <a:bodyPr lIns="90000" tIns="46800" rIns="90000" bIns="46800" anchor="ctr">
            <a:spAutoFit/>
          </a:bodyPr>
          <a:lstStyle/>
          <a:p>
            <a:pPr indent="0" algn="ctr">
              <a:spcBef>
                <a:spcPts val="62"/>
              </a:spcBef>
              <a:spcAft>
                <a:spcPts val="62"/>
              </a:spcAft>
              <a:buNone/>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endParaRPr lang="it-IT" sz="4400" b="0" u="none" strike="noStrike">
              <a:solidFill>
                <a:srgbClr val="000000"/>
              </a:solidFill>
              <a:effectLst/>
              <a:uFillTx/>
              <a:latin typeface="Arial"/>
            </a:endParaRPr>
          </a:p>
        </p:txBody>
      </p:sp>
      <p:sp>
        <p:nvSpPr>
          <p:cNvPr id="6" name="PlaceHolder 2"/>
          <p:cNvSpPr>
            <a:spLocks noGrp="1"/>
          </p:cNvSpPr>
          <p:nvPr>
            <p:ph/>
          </p:nvPr>
        </p:nvSpPr>
        <p:spPr>
          <a:xfrm>
            <a:off x="457200" y="1600200"/>
            <a:ext cx="8207280" cy="4503600"/>
          </a:xfrm>
          <a:prstGeom prst="rect">
            <a:avLst/>
          </a:prstGeom>
          <a:noFill/>
          <a:ln w="0">
            <a:noFill/>
          </a:ln>
        </p:spPr>
        <p:txBody>
          <a:bodyPr lIns="90000" tIns="46800" rIns="90000" bIns="46800" anchor="t">
            <a:normAutofit/>
          </a:bodyPr>
          <a:lstStyle/>
          <a:p>
            <a:pPr marL="343080" indent="-343080">
              <a:spcBef>
                <a:spcPts val="862"/>
              </a:spcBef>
              <a:spcAft>
                <a:spcPts val="62"/>
              </a:spcAft>
              <a:buNone/>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endParaRPr lang="it-IT" sz="3200" b="0" u="none" strike="noStrike">
              <a:solidFill>
                <a:srgbClr val="000000"/>
              </a:solidFill>
              <a:effectLst/>
              <a:uFillTx/>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584EE1AA-6E8E-4529-9B82-532124176113}" type="slidenum">
              <a:t>‹#›</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320"/>
            <a:ext cx="8207280" cy="1120680"/>
          </a:xfrm>
          <a:prstGeom prst="rect">
            <a:avLst/>
          </a:prstGeom>
          <a:noFill/>
          <a:ln w="0">
            <a:noFill/>
          </a:ln>
        </p:spPr>
        <p:txBody>
          <a:bodyPr lIns="90000" tIns="46800" rIns="90000" bIns="46800" anchor="ctr">
            <a:noAutofit/>
          </a:bodyPr>
          <a:lstStyle/>
          <a:p>
            <a:pPr indent="0" algn="ctr">
              <a:spcBef>
                <a:spcPts val="62"/>
              </a:spcBef>
              <a:spcAft>
                <a:spcPts val="62"/>
              </a:spcAft>
              <a:buNone/>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4400" b="0" u="none" strike="noStrike">
                <a:solidFill>
                  <a:srgbClr val="000000"/>
                </a:solidFill>
                <a:effectLst/>
                <a:uFillTx/>
                <a:latin typeface="Arial"/>
              </a:rPr>
              <a:t>Fai clic per modificare il formato del testo del titolo</a:t>
            </a:r>
          </a:p>
        </p:txBody>
      </p:sp>
      <p:sp>
        <p:nvSpPr>
          <p:cNvPr id="6" name="PlaceHolder 2"/>
          <p:cNvSpPr>
            <a:spLocks noGrp="1"/>
          </p:cNvSpPr>
          <p:nvPr>
            <p:ph type="body"/>
          </p:nvPr>
        </p:nvSpPr>
        <p:spPr>
          <a:xfrm>
            <a:off x="457200" y="1600200"/>
            <a:ext cx="8207280" cy="4503600"/>
          </a:xfrm>
          <a:prstGeom prst="rect">
            <a:avLst/>
          </a:prstGeom>
          <a:noFill/>
          <a:ln w="0">
            <a:noFill/>
          </a:ln>
        </p:spPr>
        <p:txBody>
          <a:bodyPr lIns="90000" tIns="46800" rIns="90000" bIns="46800" anchor="t">
            <a:normAutofit fontScale="92500" lnSpcReduction="9999"/>
          </a:bodyPr>
          <a:lstStyle/>
          <a:p>
            <a:pPr marL="343080" indent="-343080">
              <a:spcBef>
                <a:spcPts val="862"/>
              </a:spcBef>
              <a:spcAft>
                <a:spcPts val="62"/>
              </a:spcAft>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3200" b="0" u="none" strike="noStrike">
                <a:solidFill>
                  <a:srgbClr val="000000"/>
                </a:solidFill>
                <a:effectLst/>
                <a:uFillTx/>
                <a:latin typeface="Arial"/>
              </a:rPr>
              <a:t>Fai clic per modificare il formato del testo della struttura</a:t>
            </a:r>
          </a:p>
          <a:p>
            <a:pPr marL="343080" lvl="1" indent="-343080">
              <a:spcBef>
                <a:spcPts val="862"/>
              </a:spcBef>
              <a:spcAft>
                <a:spcPts val="62"/>
              </a:spcAft>
              <a:buClr>
                <a:srgbClr val="000000"/>
              </a:buClr>
              <a:buFont typeface="Times New Roman"/>
              <a:buChar char="–"/>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3200" b="0" u="none" strike="noStrike">
                <a:solidFill>
                  <a:srgbClr val="000000"/>
                </a:solidFill>
                <a:effectLst/>
                <a:uFillTx/>
                <a:latin typeface="Arial"/>
              </a:rPr>
              <a:t>Secondo livello struttura</a:t>
            </a:r>
          </a:p>
          <a:p>
            <a:pPr marL="343080" lvl="2" indent="-343080">
              <a:spcBef>
                <a:spcPts val="862"/>
              </a:spcBef>
              <a:spcAft>
                <a:spcPts val="62"/>
              </a:spcAft>
              <a:buClr>
                <a:srgbClr val="000000"/>
              </a:buClr>
              <a:buFont typeface="Times New Roman"/>
              <a:buChar char="•"/>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3200" b="0" u="none" strike="noStrike">
                <a:solidFill>
                  <a:srgbClr val="000000"/>
                </a:solidFill>
                <a:effectLst/>
                <a:uFillTx/>
                <a:latin typeface="Arial"/>
              </a:rPr>
              <a:t>Terzo livello struttura</a:t>
            </a:r>
          </a:p>
          <a:p>
            <a:pPr marL="343080" lvl="3" indent="-343080">
              <a:spcBef>
                <a:spcPts val="862"/>
              </a:spcBef>
              <a:spcAft>
                <a:spcPts val="62"/>
              </a:spcAft>
              <a:buClr>
                <a:srgbClr val="000000"/>
              </a:buClr>
              <a:buFont typeface="Times New Roman"/>
              <a:buChar char="–"/>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3200" b="0" u="none" strike="noStrike">
                <a:solidFill>
                  <a:srgbClr val="000000"/>
                </a:solidFill>
                <a:effectLst/>
                <a:uFillTx/>
                <a:latin typeface="Arial"/>
              </a:rPr>
              <a:t>Quarto livello struttura</a:t>
            </a:r>
          </a:p>
          <a:p>
            <a:pPr marL="343080" lvl="4" indent="-343080">
              <a:spcBef>
                <a:spcPts val="862"/>
              </a:spcBef>
              <a:spcAft>
                <a:spcPts val="62"/>
              </a:spcAft>
              <a:buClr>
                <a:srgbClr val="000000"/>
              </a:buClr>
              <a:buFont typeface="Times New Roman"/>
              <a:buChar char="»"/>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3200" b="0" u="none" strike="noStrike">
                <a:solidFill>
                  <a:srgbClr val="000000"/>
                </a:solidFill>
                <a:effectLst/>
                <a:uFillTx/>
                <a:latin typeface="Arial"/>
              </a:rPr>
              <a:t>Quinto livello struttura</a:t>
            </a:r>
          </a:p>
          <a:p>
            <a:pPr marL="343080" lvl="5" indent="-343080">
              <a:spcBef>
                <a:spcPts val="862"/>
              </a:spcBef>
              <a:spcAft>
                <a:spcPts val="62"/>
              </a:spcAft>
              <a:buClr>
                <a:srgbClr val="000000"/>
              </a:buClr>
              <a:buFont typeface="Times New Roman"/>
              <a:buChar char="»"/>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3200" b="0" u="none" strike="noStrike">
                <a:solidFill>
                  <a:srgbClr val="000000"/>
                </a:solidFill>
                <a:effectLst/>
                <a:uFillTx/>
                <a:latin typeface="Arial"/>
              </a:rPr>
              <a:t>Sesto livello struttura</a:t>
            </a:r>
          </a:p>
          <a:p>
            <a:pPr marL="343080" lvl="6" indent="-343080">
              <a:spcBef>
                <a:spcPts val="862"/>
              </a:spcBef>
              <a:spcAft>
                <a:spcPts val="62"/>
              </a:spcAft>
              <a:buClr>
                <a:srgbClr val="000000"/>
              </a:buClr>
              <a:buFont typeface="Times New Roman"/>
              <a:buChar char="»"/>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3200" b="0" u="none" strike="noStrike">
                <a:solidFill>
                  <a:srgbClr val="000000"/>
                </a:solidFill>
                <a:effectLst/>
                <a:uFillTx/>
                <a:latin typeface="Arial"/>
              </a:rPr>
              <a:t>Settimo livello struttura</a:t>
            </a:r>
          </a:p>
        </p:txBody>
      </p:sp>
      <p:sp>
        <p:nvSpPr>
          <p:cNvPr id="2" name="PlaceHolder 3"/>
          <p:cNvSpPr>
            <a:spLocks noGrp="1"/>
          </p:cNvSpPr>
          <p:nvPr>
            <p:ph type="dt" idx="1"/>
          </p:nvPr>
        </p:nvSpPr>
        <p:spPr>
          <a:xfrm>
            <a:off x="456840" y="6244920"/>
            <a:ext cx="2111400" cy="453960"/>
          </a:xfrm>
          <a:prstGeom prst="rect">
            <a:avLst/>
          </a:prstGeom>
          <a:noFill/>
          <a:ln w="0">
            <a:noFill/>
          </a:ln>
        </p:spPr>
        <p:txBody>
          <a:bodyPr lIns="90000" tIns="46800" rIns="90000" bIns="46800" anchor="t">
            <a:noAutofit/>
          </a:bodyPr>
          <a:lstStyle>
            <a:lvl1pPr indent="0">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defRPr lang="it-IT" sz="1800" b="0" u="none" strike="noStrike">
                <a:solidFill>
                  <a:srgbClr val="000000"/>
                </a:solidFill>
                <a:effectLst/>
                <a:uFillTx/>
                <a:latin typeface="Arial"/>
              </a:defRPr>
            </a:lvl1pPr>
          </a:lstStyle>
          <a:p>
            <a:pPr indent="0">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it-IT" sz="1800" b="0" u="none" strike="noStrike">
                <a:solidFill>
                  <a:srgbClr val="000000"/>
                </a:solidFill>
                <a:effectLst/>
                <a:uFillTx/>
                <a:latin typeface="Arial"/>
              </a:rPr>
              <a:t>&lt;data/ora&gt;</a:t>
            </a:r>
          </a:p>
        </p:txBody>
      </p:sp>
      <p:sp>
        <p:nvSpPr>
          <p:cNvPr id="3" name="PlaceHolder 4"/>
          <p:cNvSpPr>
            <a:spLocks noGrp="1"/>
          </p:cNvSpPr>
          <p:nvPr>
            <p:ph type="ftr" idx="2"/>
          </p:nvPr>
        </p:nvSpPr>
        <p:spPr>
          <a:xfrm>
            <a:off x="3124080" y="6244920"/>
            <a:ext cx="2873520" cy="453960"/>
          </a:xfrm>
          <a:prstGeom prst="rect">
            <a:avLst/>
          </a:prstGeom>
          <a:noFill/>
          <a:ln w="0">
            <a:noFill/>
          </a:ln>
        </p:spPr>
        <p:txBody>
          <a:bodyPr lIns="90000" tIns="46800" rIns="90000" bIns="46800" anchor="t">
            <a:noAutofit/>
          </a:bodyPr>
          <a:lstStyle>
            <a:lvl1pPr indent="0">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defRPr lang="it-IT" sz="1800" b="0" u="none" strike="noStrike">
                <a:solidFill>
                  <a:srgbClr val="000000"/>
                </a:solidFill>
                <a:effectLst/>
                <a:uFillTx/>
                <a:latin typeface="Arial"/>
              </a:defRPr>
            </a:lvl1pPr>
          </a:lstStyle>
          <a:p>
            <a:pPr indent="0">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it-IT" sz="1800" b="0" u="none" strike="noStrike">
                <a:solidFill>
                  <a:srgbClr val="000000"/>
                </a:solidFill>
                <a:effectLst/>
                <a:uFillTx/>
                <a:latin typeface="Arial"/>
              </a:rPr>
              <a:t>&lt;piè di pagina&gt;</a:t>
            </a:r>
          </a:p>
        </p:txBody>
      </p:sp>
      <p:sp>
        <p:nvSpPr>
          <p:cNvPr id="4" name="PlaceHolder 5"/>
          <p:cNvSpPr>
            <a:spLocks noGrp="1"/>
          </p:cNvSpPr>
          <p:nvPr>
            <p:ph type="sldNum" idx="3"/>
          </p:nvPr>
        </p:nvSpPr>
        <p:spPr>
          <a:xfrm>
            <a:off x="6552720" y="6244920"/>
            <a:ext cx="2111400" cy="453960"/>
          </a:xfrm>
          <a:prstGeom prst="rect">
            <a:avLst/>
          </a:prstGeom>
          <a:noFill/>
          <a:ln w="0">
            <a:noFill/>
          </a:ln>
        </p:spPr>
        <p:txBody>
          <a:bodyPr lIns="90000" tIns="46800" rIns="90000" bIns="46800" anchor="t">
            <a:noAutofit/>
          </a:bodyPr>
          <a:lstStyle>
            <a:lvl1pPr indent="0">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defRPr lang="it-IT" sz="1800" b="0" u="none" strike="noStrike">
                <a:solidFill>
                  <a:srgbClr val="000000"/>
                </a:solidFill>
                <a:effectLst/>
                <a:uFillTx/>
                <a:latin typeface="Arial"/>
              </a:defRPr>
            </a:lvl1pPr>
          </a:lstStyle>
          <a:p>
            <a:pPr indent="0">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fld id="{4BDD81F5-F400-45B0-9C6E-94FC855B22AC}" type="slidenum">
              <a:rPr lang="it-IT" sz="1800" b="0" u="none" strike="noStrike">
                <a:solidFill>
                  <a:srgbClr val="000000"/>
                </a:solidFill>
                <a:effectLst/>
                <a:uFillTx/>
                <a:latin typeface="Arial"/>
              </a:rPr>
              <a:t>‹#›</a:t>
            </a:fld>
            <a:endParaRPr lang="it-IT"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mirabileweb.it/"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 name="Rectangle 4">
            <a:extLst>
              <a:ext uri="{FF2B5EF4-FFF2-40B4-BE49-F238E27FC236}">
                <a16:creationId xmlns:a16="http://schemas.microsoft.com/office/drawing/2014/main" id="{A3250EF7-AC94-D00F-1C4E-33C195D19A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laceHolder 1">
            <a:extLst>
              <a:ext uri="{FF2B5EF4-FFF2-40B4-BE49-F238E27FC236}">
                <a16:creationId xmlns:a16="http://schemas.microsoft.com/office/drawing/2014/main" id="{8965BEF2-D82A-E0F7-0245-BE9472237555}"/>
              </a:ext>
            </a:extLst>
          </p:cNvPr>
          <p:cNvSpPr>
            <a:spLocks noGrp="1"/>
          </p:cNvSpPr>
          <p:nvPr>
            <p:ph type="title"/>
          </p:nvPr>
        </p:nvSpPr>
        <p:spPr>
          <a:xfrm>
            <a:off x="329823" y="665653"/>
            <a:ext cx="3466925" cy="3566160"/>
          </a:xfrm>
          <a:prstGeom prst="rect">
            <a:avLst/>
          </a:prstGeom>
        </p:spPr>
        <p:txBody>
          <a:bodyPr vert="horz" lIns="91440" tIns="45720" rIns="91440" bIns="45720" rtlCol="0" anchor="b">
            <a:normAutofit/>
          </a:bodyPr>
          <a:lstStyle/>
          <a:p>
            <a:pPr indent="0">
              <a:spcAft>
                <a:spcPts val="139"/>
              </a:spcAft>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US" sz="1900" b="1" u="none" strike="noStrike" dirty="0">
                <a:effectLst>
                  <a:outerShdw blurRad="50800" dist="50800" dir="5400000" algn="ctr" rotWithShape="0">
                    <a:schemeClr val="bg1"/>
                  </a:outerShdw>
                </a:effectLst>
                <a:uFillTx/>
              </a:rPr>
              <a:t>XXIX CORSO INTERNAZIONALE DI </a:t>
            </a:r>
            <a:br>
              <a:rPr lang="en-US" sz="1900" b="1" u="none" strike="noStrike" dirty="0">
                <a:effectLst>
                  <a:outerShdw blurRad="50800" dist="50800" dir="5400000" algn="ctr" rotWithShape="0">
                    <a:schemeClr val="bg1"/>
                  </a:outerShdw>
                </a:effectLst>
                <a:uFillTx/>
              </a:rPr>
            </a:br>
            <a:r>
              <a:rPr lang="en-US" sz="1900" b="1" u="none" strike="noStrike" dirty="0">
                <a:effectLst>
                  <a:outerShdw blurRad="50800" dist="50800" dir="5400000" algn="ctr" rotWithShape="0">
                    <a:schemeClr val="bg1"/>
                  </a:outerShdw>
                </a:effectLst>
                <a:uFillTx/>
              </a:rPr>
              <a:t>FORMAZIONE BIBLIOGRAFICA</a:t>
            </a:r>
            <a:br>
              <a:rPr lang="en-US" sz="1900" b="1" u="none" strike="noStrike" dirty="0">
                <a:effectLst>
                  <a:outerShdw blurRad="50800" dist="50800" dir="5400000" algn="ctr" rotWithShape="0">
                    <a:schemeClr val="bg1"/>
                  </a:outerShdw>
                </a:effectLst>
                <a:uFillTx/>
              </a:rPr>
            </a:br>
            <a:br>
              <a:rPr lang="en-US" sz="1900" b="1" u="none" strike="noStrike" dirty="0">
                <a:effectLst>
                  <a:outerShdw blurRad="50800" dist="50800" dir="5400000" algn="ctr" rotWithShape="0">
                    <a:schemeClr val="bg1"/>
                  </a:outerShdw>
                </a:effectLst>
                <a:uFillTx/>
              </a:rPr>
            </a:br>
            <a:r>
              <a:rPr lang="en-US" sz="1900" b="1" i="1" u="none" strike="noStrike" dirty="0" err="1">
                <a:effectLst>
                  <a:outerShdw blurRad="50800" dist="50800" dir="5400000" algn="ctr" rotWithShape="0">
                    <a:schemeClr val="bg1"/>
                  </a:outerShdw>
                </a:effectLst>
                <a:uFillTx/>
              </a:rPr>
              <a:t>Medioevo</a:t>
            </a:r>
            <a:r>
              <a:rPr lang="en-US" sz="1900" b="1" i="1" u="none" strike="noStrike" dirty="0">
                <a:effectLst>
                  <a:outerShdw blurRad="50800" dist="50800" dir="5400000" algn="ctr" rotWithShape="0">
                    <a:schemeClr val="bg1"/>
                  </a:outerShdw>
                </a:effectLst>
                <a:uFillTx/>
              </a:rPr>
              <a:t> </a:t>
            </a:r>
            <a:r>
              <a:rPr lang="en-US" sz="1900" b="1" i="1" u="none" strike="noStrike" dirty="0" err="1">
                <a:effectLst>
                  <a:outerShdw blurRad="50800" dist="50800" dir="5400000" algn="ctr" rotWithShape="0">
                    <a:schemeClr val="bg1"/>
                  </a:outerShdw>
                </a:effectLst>
                <a:uFillTx/>
              </a:rPr>
              <a:t>latino</a:t>
            </a:r>
            <a:r>
              <a:rPr lang="en-US" sz="1900" b="1" i="1" u="none" strike="noStrike" dirty="0">
                <a:effectLst>
                  <a:outerShdw blurRad="50800" dist="50800" dir="5400000" algn="ctr" rotWithShape="0">
                    <a:schemeClr val="bg1"/>
                  </a:outerShdw>
                </a:effectLst>
                <a:uFillTx/>
              </a:rPr>
              <a:t>. </a:t>
            </a:r>
            <a:br>
              <a:rPr lang="en-US" sz="1900" b="1" i="1" u="none" strike="noStrike" dirty="0">
                <a:effectLst>
                  <a:outerShdw blurRad="50800" dist="50800" dir="5400000" algn="ctr" rotWithShape="0">
                    <a:schemeClr val="bg1"/>
                  </a:outerShdw>
                </a:effectLst>
                <a:uFillTx/>
              </a:rPr>
            </a:br>
            <a:r>
              <a:rPr lang="en-US" sz="1900" b="1" i="1" u="none" strike="noStrike" dirty="0" err="1">
                <a:effectLst>
                  <a:outerShdw blurRad="50800" dist="50800" dir="5400000" algn="ctr" rotWithShape="0">
                    <a:schemeClr val="bg1"/>
                  </a:outerShdw>
                </a:effectLst>
                <a:uFillTx/>
              </a:rPr>
              <a:t>Metodologie</a:t>
            </a:r>
            <a:r>
              <a:rPr lang="en-US" sz="1900" b="1" i="1" u="none" strike="noStrike" dirty="0">
                <a:effectLst>
                  <a:outerShdw blurRad="50800" dist="50800" dir="5400000" algn="ctr" rotWithShape="0">
                    <a:schemeClr val="bg1"/>
                  </a:outerShdw>
                </a:effectLst>
                <a:uFillTx/>
              </a:rPr>
              <a:t> e </a:t>
            </a:r>
            <a:r>
              <a:rPr lang="en-US" sz="1900" b="1" i="1" u="none" strike="noStrike" dirty="0" err="1">
                <a:effectLst>
                  <a:outerShdw blurRad="50800" dist="50800" dir="5400000" algn="ctr" rotWithShape="0">
                    <a:schemeClr val="bg1"/>
                  </a:outerShdw>
                </a:effectLst>
                <a:uFillTx/>
              </a:rPr>
              <a:t>tecniche</a:t>
            </a:r>
            <a:r>
              <a:rPr lang="en-US" sz="1900" b="1" i="1" u="none" strike="noStrike" dirty="0">
                <a:effectLst>
                  <a:outerShdw blurRad="50800" dist="50800" dir="5400000" algn="ctr" rotWithShape="0">
                    <a:schemeClr val="bg1"/>
                  </a:outerShdw>
                </a:effectLst>
                <a:uFillTx/>
              </a:rPr>
              <a:t> </a:t>
            </a:r>
            <a:r>
              <a:rPr lang="en-US" sz="1900" b="1" i="1" u="none" strike="noStrike" dirty="0" err="1">
                <a:effectLst>
                  <a:outerShdw blurRad="50800" dist="50800" dir="5400000" algn="ctr" rotWithShape="0">
                    <a:schemeClr val="bg1"/>
                  </a:outerShdw>
                </a:effectLst>
                <a:uFillTx/>
              </a:rPr>
              <a:t>bibliografiche</a:t>
            </a:r>
            <a:br>
              <a:rPr lang="en-US" sz="1900" b="1" i="1" u="none" strike="noStrike" dirty="0">
                <a:effectLst>
                  <a:outerShdw blurRad="50800" dist="50800" dir="5400000" algn="ctr" rotWithShape="0">
                    <a:schemeClr val="bg1"/>
                  </a:outerShdw>
                </a:effectLst>
                <a:uFillTx/>
              </a:rPr>
            </a:br>
            <a:br>
              <a:rPr lang="en-US" sz="1900" dirty="0">
                <a:effectLst>
                  <a:outerShdw blurRad="50800" dist="50800" dir="5400000" algn="ctr" rotWithShape="0">
                    <a:schemeClr val="bg1"/>
                  </a:outerShdw>
                </a:effectLst>
              </a:rPr>
            </a:br>
            <a:r>
              <a:rPr lang="en-US" sz="1900" b="1" u="none" strike="noStrike" dirty="0">
                <a:effectLst>
                  <a:outerShdw blurRad="50800" dist="50800" dir="5400000" algn="ctr" rotWithShape="0">
                    <a:schemeClr val="bg1"/>
                  </a:outerShdw>
                </a:effectLst>
                <a:uFillTx/>
              </a:rPr>
              <a:t>Firenze, SISMEL</a:t>
            </a:r>
            <a:br>
              <a:rPr lang="en-US" sz="1900" dirty="0">
                <a:effectLst>
                  <a:outerShdw blurRad="50800" dist="50800" dir="5400000" algn="ctr" rotWithShape="0">
                    <a:schemeClr val="bg1"/>
                  </a:outerShdw>
                </a:effectLst>
              </a:rPr>
            </a:br>
            <a:r>
              <a:rPr lang="en-US" sz="1900" b="1" u="none" strike="noStrike" dirty="0">
                <a:effectLst>
                  <a:outerShdw blurRad="50800" dist="50800" dir="5400000" algn="ctr" rotWithShape="0">
                    <a:schemeClr val="bg1"/>
                  </a:outerShdw>
                </a:effectLst>
                <a:uFillTx/>
              </a:rPr>
              <a:t>27 – 31 </a:t>
            </a:r>
            <a:r>
              <a:rPr lang="en-US" sz="1900" b="1" u="none" strike="noStrike" dirty="0" err="1">
                <a:effectLst>
                  <a:outerShdw blurRad="50800" dist="50800" dir="5400000" algn="ctr" rotWithShape="0">
                    <a:schemeClr val="bg1"/>
                  </a:outerShdw>
                </a:effectLst>
                <a:uFillTx/>
              </a:rPr>
              <a:t>ottobre</a:t>
            </a:r>
            <a:r>
              <a:rPr lang="en-US" sz="1900" b="1" u="none" strike="noStrike" dirty="0">
                <a:effectLst>
                  <a:outerShdw blurRad="50800" dist="50800" dir="5400000" algn="ctr" rotWithShape="0">
                    <a:schemeClr val="bg1"/>
                  </a:outerShdw>
                </a:effectLst>
                <a:uFillTx/>
              </a:rPr>
              <a:t> 2025</a:t>
            </a:r>
            <a:endParaRPr lang="en-US" sz="1900" b="0" u="none" strike="noStrike" dirty="0">
              <a:effectLst>
                <a:outerShdw blurRad="50800" dist="50800" dir="5400000" algn="ctr" rotWithShape="0">
                  <a:schemeClr val="bg1"/>
                </a:outerShdw>
              </a:effectLst>
              <a:uFillTx/>
            </a:endParaRPr>
          </a:p>
        </p:txBody>
      </p:sp>
      <p:sp>
        <p:nvSpPr>
          <p:cNvPr id="7" name="sketchy line">
            <a:extLst>
              <a:ext uri="{FF2B5EF4-FFF2-40B4-BE49-F238E27FC236}">
                <a16:creationId xmlns:a16="http://schemas.microsoft.com/office/drawing/2014/main" id="{C51D267C-9DF5-D2D2-563C-6B890F8CDF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67753" y="4409267"/>
            <a:ext cx="2606040" cy="18288"/>
          </a:xfrm>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66776" y="-600"/>
                  <a:pt x="322756" y="3201"/>
                  <a:pt x="625450" y="0"/>
                </a:cubicBezTo>
                <a:cubicBezTo>
                  <a:pt x="928144" y="-3201"/>
                  <a:pt x="968141" y="9269"/>
                  <a:pt x="1224839" y="0"/>
                </a:cubicBezTo>
                <a:cubicBezTo>
                  <a:pt x="1481537" y="-9269"/>
                  <a:pt x="1569059" y="21947"/>
                  <a:pt x="1824228" y="0"/>
                </a:cubicBezTo>
                <a:cubicBezTo>
                  <a:pt x="2079397" y="-21947"/>
                  <a:pt x="2326053" y="-10194"/>
                  <a:pt x="2606040" y="0"/>
                </a:cubicBezTo>
                <a:cubicBezTo>
                  <a:pt x="2605462" y="4771"/>
                  <a:pt x="2606793" y="12323"/>
                  <a:pt x="2606040" y="18288"/>
                </a:cubicBezTo>
                <a:cubicBezTo>
                  <a:pt x="2256758" y="31410"/>
                  <a:pt x="2173673" y="-12878"/>
                  <a:pt x="1902409" y="18288"/>
                </a:cubicBezTo>
                <a:cubicBezTo>
                  <a:pt x="1631145" y="49454"/>
                  <a:pt x="1461378" y="5466"/>
                  <a:pt x="1276960" y="18288"/>
                </a:cubicBezTo>
                <a:cubicBezTo>
                  <a:pt x="1092542" y="31110"/>
                  <a:pt x="890442" y="13213"/>
                  <a:pt x="677570" y="18288"/>
                </a:cubicBezTo>
                <a:cubicBezTo>
                  <a:pt x="464698" y="23364"/>
                  <a:pt x="187648" y="35837"/>
                  <a:pt x="0" y="18288"/>
                </a:cubicBezTo>
                <a:cubicBezTo>
                  <a:pt x="841" y="12879"/>
                  <a:pt x="-726" y="3977"/>
                  <a:pt x="0" y="0"/>
                </a:cubicBezTo>
                <a:close/>
              </a:path>
              <a:path w="2606040" h="18288" stroke="0" extrusionOk="0">
                <a:moveTo>
                  <a:pt x="0" y="0"/>
                </a:moveTo>
                <a:cubicBezTo>
                  <a:pt x="197231" y="3803"/>
                  <a:pt x="358914" y="-9291"/>
                  <a:pt x="599389" y="0"/>
                </a:cubicBezTo>
                <a:cubicBezTo>
                  <a:pt x="839864" y="9291"/>
                  <a:pt x="979371" y="8509"/>
                  <a:pt x="1303020" y="0"/>
                </a:cubicBezTo>
                <a:cubicBezTo>
                  <a:pt x="1626669" y="-8509"/>
                  <a:pt x="1726300" y="7440"/>
                  <a:pt x="1876349" y="0"/>
                </a:cubicBezTo>
                <a:cubicBezTo>
                  <a:pt x="2026398" y="-7440"/>
                  <a:pt x="2430712" y="17957"/>
                  <a:pt x="2606040" y="0"/>
                </a:cubicBezTo>
                <a:cubicBezTo>
                  <a:pt x="2605426" y="8857"/>
                  <a:pt x="2606544" y="13619"/>
                  <a:pt x="2606040" y="18288"/>
                </a:cubicBezTo>
                <a:cubicBezTo>
                  <a:pt x="2393024" y="2241"/>
                  <a:pt x="2191161" y="39259"/>
                  <a:pt x="1980590" y="18288"/>
                </a:cubicBezTo>
                <a:cubicBezTo>
                  <a:pt x="1770019" y="-2683"/>
                  <a:pt x="1476440" y="36114"/>
                  <a:pt x="1276960" y="18288"/>
                </a:cubicBezTo>
                <a:cubicBezTo>
                  <a:pt x="1077480" y="463"/>
                  <a:pt x="880988" y="42125"/>
                  <a:pt x="651510" y="18288"/>
                </a:cubicBezTo>
                <a:cubicBezTo>
                  <a:pt x="422032" y="-5549"/>
                  <a:pt x="130744" y="-1947"/>
                  <a:pt x="0" y="18288"/>
                </a:cubicBezTo>
                <a:cubicBezTo>
                  <a:pt x="-487" y="10816"/>
                  <a:pt x="-839" y="6058"/>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circular object with a drawing of a monkey&#10;&#10;AI-generated content may be incorrect.">
            <a:extLst>
              <a:ext uri="{FF2B5EF4-FFF2-40B4-BE49-F238E27FC236}">
                <a16:creationId xmlns:a16="http://schemas.microsoft.com/office/drawing/2014/main" id="{E32E66F9-2C8D-7543-F2B5-E8DF1919E518}"/>
              </a:ext>
            </a:extLst>
          </p:cNvPr>
          <p:cNvPicPr>
            <a:picLocks noChangeAspect="1"/>
          </p:cNvPicPr>
          <p:nvPr/>
        </p:nvPicPr>
        <p:blipFill>
          <a:blip r:embed="rId3">
            <a:extLst>
              <a:ext uri="{28A0092B-C50C-407E-A947-70E740481C1C}">
                <a14:useLocalDpi xmlns:a14="http://schemas.microsoft.com/office/drawing/2010/main" val="0"/>
              </a:ext>
            </a:extLst>
          </a:blip>
          <a:srcRect l="12798" r="12350" b="-1"/>
          <a:stretch>
            <a:fillRect/>
          </a:stretch>
        </p:blipFill>
        <p:spPr>
          <a:xfrm>
            <a:off x="3983776" y="10"/>
            <a:ext cx="515908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PlaceHolder 1"/>
          <p:cNvSpPr>
            <a:spLocks noGrp="1"/>
          </p:cNvSpPr>
          <p:nvPr>
            <p:ph type="title"/>
          </p:nvPr>
        </p:nvSpPr>
        <p:spPr>
          <a:xfrm>
            <a:off x="324000" y="0"/>
            <a:ext cx="8229600" cy="1143000"/>
          </a:xfrm>
          <a:prstGeom prst="rect">
            <a:avLst/>
          </a:prstGeom>
          <a:noFill/>
          <a:ln w="0">
            <a:noFill/>
          </a:ln>
        </p:spPr>
        <p:txBody>
          <a:bodyPr lIns="90000" tIns="46800" rIns="90000" bIns="46800" anchor="ctr">
            <a:noAutofit/>
          </a:bodyPr>
          <a:lstStyle/>
          <a:p>
            <a:pPr indent="0" algn="just">
              <a:lnSpc>
                <a:spcPct val="100000"/>
              </a:lnSpc>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GB" sz="2400" b="1" u="none" strike="noStrike" dirty="0">
                <a:solidFill>
                  <a:srgbClr val="333399"/>
                </a:solidFill>
                <a:effectLst/>
                <a:uFillTx/>
              </a:rPr>
              <a:t>What to do w</a:t>
            </a:r>
            <a:r>
              <a:rPr lang="en-US" sz="2400" b="1" u="none" strike="noStrike" dirty="0">
                <a:solidFill>
                  <a:srgbClr val="333399"/>
                </a:solidFill>
                <a:effectLst/>
                <a:uFillTx/>
              </a:rPr>
              <a:t>hen the collaborator must use an entry not present in the lists provided in the personal sites? </a:t>
            </a:r>
            <a:r>
              <a:rPr lang="en-US" sz="1800" b="1" u="none" strike="noStrike" dirty="0">
                <a:solidFill>
                  <a:srgbClr val="333399"/>
                </a:solidFill>
                <a:effectLst/>
                <a:uFillTx/>
              </a:rPr>
              <a:t>(I)</a:t>
            </a:r>
            <a:endParaRPr lang="it-IT" sz="1800" b="0" u="none" strike="noStrike" dirty="0">
              <a:solidFill>
                <a:srgbClr val="000000"/>
              </a:solidFill>
              <a:effectLst/>
              <a:uFillTx/>
            </a:endParaRPr>
          </a:p>
        </p:txBody>
      </p:sp>
      <p:sp>
        <p:nvSpPr>
          <p:cNvPr id="55" name="PlaceHolder 2"/>
          <p:cNvSpPr>
            <a:spLocks noGrp="1"/>
          </p:cNvSpPr>
          <p:nvPr>
            <p:ph/>
          </p:nvPr>
        </p:nvSpPr>
        <p:spPr>
          <a:xfrm>
            <a:off x="324000" y="1280648"/>
            <a:ext cx="8208720" cy="4148512"/>
          </a:xfrm>
          <a:prstGeom prst="rect">
            <a:avLst/>
          </a:prstGeom>
          <a:noFill/>
          <a:ln w="0">
            <a:noFill/>
          </a:ln>
        </p:spPr>
        <p:txBody>
          <a:bodyPr lIns="90000" tIns="46800" rIns="90000" bIns="46800" anchor="t">
            <a:normAutofit/>
          </a:bodyPr>
          <a:lstStyle/>
          <a:p>
            <a:pPr marL="595440" indent="-595440" algn="just">
              <a:lnSpc>
                <a:spcPct val="150000"/>
              </a:lnSpc>
              <a:spcBef>
                <a:spcPts val="462"/>
              </a:spcBef>
              <a:spcAft>
                <a:spcPts val="62"/>
              </a:spcAft>
              <a:buClr>
                <a:srgbClr val="333399"/>
              </a:buClr>
              <a:buSzPct val="135000"/>
              <a:buFont typeface="Wingdings" charset="2"/>
              <a:buChar char=""/>
              <a:tabLst>
                <a:tab pos="595440" algn="l"/>
                <a:tab pos="700200" algn="l"/>
                <a:tab pos="1149480" algn="l"/>
                <a:tab pos="1598760" algn="l"/>
                <a:tab pos="2048040" algn="l"/>
                <a:tab pos="2496960" algn="l"/>
                <a:tab pos="2946240" algn="l"/>
                <a:tab pos="3395520" algn="l"/>
                <a:tab pos="3844800" algn="l"/>
                <a:tab pos="4294080" algn="l"/>
                <a:tab pos="4743360" algn="l"/>
                <a:tab pos="5192640" algn="l"/>
                <a:tab pos="5641920" algn="l"/>
                <a:tab pos="6091200" algn="l"/>
                <a:tab pos="6540480" algn="l"/>
                <a:tab pos="6989760" algn="l"/>
                <a:tab pos="7439040" algn="l"/>
                <a:tab pos="7888320" algn="l"/>
                <a:tab pos="8337600" algn="l"/>
                <a:tab pos="8786880" algn="l"/>
                <a:tab pos="9236160" algn="l"/>
                <a:tab pos="9434520" algn="l"/>
                <a:tab pos="9883800" algn="l"/>
                <a:tab pos="10333080" algn="l"/>
                <a:tab pos="10782360" algn="l"/>
              </a:tabLst>
            </a:pPr>
            <a:r>
              <a:rPr lang="en-US" sz="1600" b="0" u="none" strike="noStrike" dirty="0">
                <a:solidFill>
                  <a:srgbClr val="000000"/>
                </a:solidFill>
                <a:effectLst/>
                <a:uFillTx/>
                <a:latin typeface="+mn-lt"/>
              </a:rPr>
              <a:t>in case of a lemma that is not present in the program for collaborators, but already present in the previous volumes of «</a:t>
            </a:r>
            <a:r>
              <a:rPr lang="en-US" sz="1600" b="0" u="none" strike="noStrike" dirty="0" err="1">
                <a:solidFill>
                  <a:srgbClr val="000000"/>
                </a:solidFill>
                <a:effectLst/>
                <a:uFillTx/>
                <a:latin typeface="+mn-lt"/>
              </a:rPr>
              <a:t>Medioevo</a:t>
            </a:r>
            <a:r>
              <a:rPr lang="en-US" sz="1600" b="0" u="none" strike="noStrike" dirty="0">
                <a:solidFill>
                  <a:srgbClr val="000000"/>
                </a:solidFill>
                <a:effectLst/>
                <a:uFillTx/>
                <a:latin typeface="+mn-lt"/>
              </a:rPr>
              <a:t> </a:t>
            </a:r>
            <a:r>
              <a:rPr lang="en-US" sz="1600" b="0" u="none" strike="noStrike" dirty="0" err="1">
                <a:solidFill>
                  <a:srgbClr val="000000"/>
                </a:solidFill>
                <a:effectLst/>
                <a:uFillTx/>
                <a:latin typeface="+mn-lt"/>
              </a:rPr>
              <a:t>latino</a:t>
            </a:r>
            <a:r>
              <a:rPr lang="en-US" sz="1600" b="0" u="none" strike="noStrike" dirty="0">
                <a:solidFill>
                  <a:srgbClr val="000000"/>
                </a:solidFill>
                <a:effectLst/>
                <a:uFillTx/>
                <a:latin typeface="+mn-lt"/>
              </a:rPr>
              <a:t>» and in Mirabile copy the name and enter it in your list; the same criterion is to be used for the titles of the works of the authors and the anonymous texts</a:t>
            </a:r>
            <a:endParaRPr lang="it-IT" sz="1600" b="0" u="none" strike="noStrike" dirty="0">
              <a:solidFill>
                <a:srgbClr val="000000"/>
              </a:solidFill>
              <a:effectLst/>
              <a:uFillTx/>
              <a:latin typeface="+mn-lt"/>
            </a:endParaRPr>
          </a:p>
        </p:txBody>
      </p:sp>
      <p:sp>
        <p:nvSpPr>
          <p:cNvPr id="4" name="Rectangle 3">
            <a:extLst>
              <a:ext uri="{FF2B5EF4-FFF2-40B4-BE49-F238E27FC236}">
                <a16:creationId xmlns:a16="http://schemas.microsoft.com/office/drawing/2014/main" id="{888A8F5E-7499-0B81-A48C-00779A91A728}"/>
              </a:ext>
            </a:extLst>
          </p:cNvPr>
          <p:cNvSpPr/>
          <p:nvPr/>
        </p:nvSpPr>
        <p:spPr>
          <a:xfrm>
            <a:off x="0" y="6180944"/>
            <a:ext cx="9144000" cy="67705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79235931-2632-80E0-8015-49C8C48E0B25}"/>
              </a:ext>
            </a:extLst>
          </p:cNvPr>
          <p:cNvSpPr>
            <a:spLocks noGrp="1"/>
          </p:cNvSpPr>
          <p:nvPr>
            <p:ph type="sldNum" idx="3"/>
          </p:nvPr>
        </p:nvSpPr>
        <p:spPr>
          <a:xfrm>
            <a:off x="6133051" y="6318592"/>
            <a:ext cx="2471309" cy="401760"/>
          </a:xfrm>
        </p:spPr>
        <p:txBody>
          <a:bodyPr/>
          <a:lstStyle/>
          <a:p>
            <a:pPr algn="r"/>
            <a:r>
              <a:rPr lang="en-US" i="1" dirty="0" err="1">
                <a:solidFill>
                  <a:schemeClr val="bg1"/>
                </a:solidFill>
              </a:rPr>
              <a:t>Medioevo</a:t>
            </a:r>
            <a:r>
              <a:rPr lang="en-US" i="1" dirty="0">
                <a:solidFill>
                  <a:schemeClr val="bg1"/>
                </a:solidFill>
              </a:rPr>
              <a:t> </a:t>
            </a:r>
            <a:r>
              <a:rPr lang="en-US" i="1" dirty="0" err="1">
                <a:solidFill>
                  <a:schemeClr val="bg1"/>
                </a:solidFill>
              </a:rPr>
              <a:t>latino</a:t>
            </a:r>
            <a:r>
              <a:rPr lang="en-US" dirty="0">
                <a:solidFill>
                  <a:schemeClr val="bg1"/>
                </a:solidFill>
              </a:rPr>
              <a:t> #</a:t>
            </a:r>
            <a:fld id="{C8DCA655-3D58-4796-BDD2-DEB273765E19}" type="slidenum">
              <a:rPr lang="en-US" smtClean="0">
                <a:solidFill>
                  <a:schemeClr val="bg1"/>
                </a:solidFill>
              </a:rPr>
              <a:pPr algn="r"/>
              <a:t>10</a:t>
            </a:fld>
            <a:endParaRPr lang="en-US" dirty="0">
              <a:solidFill>
                <a:schemeClr val="bg1"/>
              </a:solidFill>
            </a:endParaRPr>
          </a:p>
        </p:txBody>
      </p:sp>
      <p:pic>
        <p:nvPicPr>
          <p:cNvPr id="7" name="Picture 6" descr="A circular object with a drawing of a monkey&#10;&#10;AI-generated content may be incorrect.">
            <a:extLst>
              <a:ext uri="{FF2B5EF4-FFF2-40B4-BE49-F238E27FC236}">
                <a16:creationId xmlns:a16="http://schemas.microsoft.com/office/drawing/2014/main" id="{923940C0-B007-D849-B281-71ADB6E7B0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360" y="6244312"/>
            <a:ext cx="557030" cy="550319"/>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PlaceHolder 1"/>
          <p:cNvSpPr>
            <a:spLocks noGrp="1"/>
          </p:cNvSpPr>
          <p:nvPr>
            <p:ph type="title"/>
          </p:nvPr>
        </p:nvSpPr>
        <p:spPr>
          <a:xfrm>
            <a:off x="395280" y="0"/>
            <a:ext cx="8229600" cy="1143000"/>
          </a:xfrm>
          <a:prstGeom prst="rect">
            <a:avLst/>
          </a:prstGeom>
          <a:noFill/>
          <a:ln w="0">
            <a:noFill/>
          </a:ln>
        </p:spPr>
        <p:txBody>
          <a:bodyPr lIns="90000" tIns="46800" rIns="90000" bIns="46800" anchor="ctr">
            <a:noAutofit/>
          </a:bodyPr>
          <a:lstStyle/>
          <a:p>
            <a:pPr indent="0" algn="just">
              <a:lnSpc>
                <a:spcPct val="100000"/>
              </a:lnSpc>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GB" sz="2400" b="1" u="none" strike="noStrike" dirty="0">
                <a:solidFill>
                  <a:srgbClr val="333399"/>
                </a:solidFill>
                <a:effectLst/>
                <a:uFillTx/>
              </a:rPr>
              <a:t>What to do w</a:t>
            </a:r>
            <a:r>
              <a:rPr lang="en-US" sz="2400" b="1" u="none" strike="noStrike" dirty="0">
                <a:solidFill>
                  <a:srgbClr val="333399"/>
                </a:solidFill>
                <a:effectLst/>
                <a:uFillTx/>
              </a:rPr>
              <a:t>hen the collaborator must use an entry not present in the lists provided in the personal sites? </a:t>
            </a:r>
            <a:r>
              <a:rPr lang="en-US" sz="1800" b="1" u="none" strike="noStrike" dirty="0">
                <a:solidFill>
                  <a:srgbClr val="333399"/>
                </a:solidFill>
                <a:effectLst/>
                <a:uFillTx/>
              </a:rPr>
              <a:t>(II)</a:t>
            </a:r>
            <a:endParaRPr lang="it-IT" sz="1800" b="0" u="none" strike="noStrike" dirty="0">
              <a:solidFill>
                <a:srgbClr val="000000"/>
              </a:solidFill>
              <a:effectLst/>
              <a:uFillTx/>
            </a:endParaRPr>
          </a:p>
        </p:txBody>
      </p:sp>
      <p:sp>
        <p:nvSpPr>
          <p:cNvPr id="58" name="PlaceHolder 2"/>
          <p:cNvSpPr>
            <a:spLocks noGrp="1"/>
          </p:cNvSpPr>
          <p:nvPr>
            <p:ph/>
          </p:nvPr>
        </p:nvSpPr>
        <p:spPr>
          <a:xfrm>
            <a:off x="395280" y="1280648"/>
            <a:ext cx="8229600" cy="4750395"/>
          </a:xfrm>
          <a:prstGeom prst="rect">
            <a:avLst/>
          </a:prstGeom>
          <a:noFill/>
          <a:ln w="0">
            <a:noFill/>
          </a:ln>
        </p:spPr>
        <p:txBody>
          <a:bodyPr lIns="90000" tIns="46800" rIns="90000" bIns="46800" anchor="t">
            <a:normAutofit fontScale="92500" lnSpcReduction="20000"/>
          </a:bodyPr>
          <a:lstStyle/>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in case of a lemma that is not present neither in the previous volumes of MEL nor in Mirabile do as follows:</a:t>
            </a:r>
            <a:endParaRPr lang="it-IT" sz="1600" b="0" u="none" strike="noStrike" dirty="0">
              <a:solidFill>
                <a:srgbClr val="000000"/>
              </a:solidFill>
              <a:effectLst/>
              <a:uFillTx/>
              <a:latin typeface="+mn-lt"/>
            </a:endParaRPr>
          </a:p>
          <a:p>
            <a:pPr marL="728640" lvl="1" indent="-271440" algn="just">
              <a:lnSpc>
                <a:spcPct val="150000"/>
              </a:lnSpc>
              <a:spcBef>
                <a:spcPts val="462"/>
              </a:spcBef>
              <a:spcAft>
                <a:spcPts val="62"/>
              </a:spcAft>
              <a:buSzPct val="102837"/>
              <a:buBlip>
                <a:blip r:embed="rId3"/>
              </a:buBlip>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if you have the opportunity to consult repertories include a new item in the lists present in your site (whether it be an author, a work or an anonymous text) followed by the words «new entry»; give at the end of the abstract all the information relating to the author (used repertories, dating, religious order, etc.), to the work (used repertories, editions, dating, incipit, explicit, manuscripts, etc.) or to the anonymous text (used </a:t>
            </a:r>
            <a:r>
              <a:rPr lang="en-US" sz="1600" b="0" u="none" strike="noStrike" dirty="0" err="1">
                <a:solidFill>
                  <a:srgbClr val="000000"/>
                </a:solidFill>
                <a:effectLst/>
                <a:uFillTx/>
                <a:latin typeface="+mn-lt"/>
              </a:rPr>
              <a:t>repertoiries</a:t>
            </a:r>
            <a:r>
              <a:rPr lang="en-US" sz="1600" b="0" u="none" strike="noStrike" dirty="0">
                <a:solidFill>
                  <a:srgbClr val="000000"/>
                </a:solidFill>
                <a:effectLst/>
                <a:uFillTx/>
                <a:latin typeface="+mn-lt"/>
              </a:rPr>
              <a:t>, editions, dating, incipit, explicit, manuscripts, etc.). The editorial staff will provide to check that it is indeed a new lemma and compile new items in BISLAM and in the works and anonymous text archives</a:t>
            </a:r>
            <a:endParaRPr lang="it-IT" sz="1600" b="0" u="none" strike="noStrike" dirty="0">
              <a:solidFill>
                <a:srgbClr val="000000"/>
              </a:solidFill>
              <a:effectLst/>
              <a:uFillTx/>
              <a:latin typeface="+mn-lt"/>
            </a:endParaRPr>
          </a:p>
          <a:p>
            <a:pPr marL="743040" lvl="1" indent="-271440" algn="just">
              <a:lnSpc>
                <a:spcPct val="150000"/>
              </a:lnSpc>
              <a:spcBef>
                <a:spcPts val="462"/>
              </a:spcBef>
              <a:spcAft>
                <a:spcPts val="62"/>
              </a:spcAft>
              <a:buNone/>
              <a:tabLst>
                <a:tab pos="0" algn="l"/>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	</a:t>
            </a:r>
            <a:r>
              <a:rPr lang="en-US" sz="1600" b="1" u="none" strike="noStrike" dirty="0">
                <a:solidFill>
                  <a:srgbClr val="000000"/>
                </a:solidFill>
                <a:effectLst/>
                <a:uFillTx/>
                <a:latin typeface="+mn-lt"/>
              </a:rPr>
              <a:t>NB:</a:t>
            </a:r>
            <a:r>
              <a:rPr lang="en-US" sz="1600" b="0" u="none" strike="noStrike" dirty="0">
                <a:solidFill>
                  <a:srgbClr val="000000"/>
                </a:solidFill>
                <a:effectLst/>
                <a:uFillTx/>
                <a:latin typeface="+mn-lt"/>
              </a:rPr>
              <a:t> For first names for which there are graphic variants, use the form chosen by «</a:t>
            </a:r>
            <a:r>
              <a:rPr lang="en-US" sz="1600" b="0" u="none" strike="noStrike" dirty="0" err="1">
                <a:solidFill>
                  <a:srgbClr val="000000"/>
                </a:solidFill>
                <a:effectLst/>
                <a:uFillTx/>
                <a:latin typeface="+mn-lt"/>
              </a:rPr>
              <a:t>Medioevo</a:t>
            </a:r>
            <a:r>
              <a:rPr lang="en-US" sz="1600" b="0" u="none" strike="noStrike" dirty="0">
                <a:solidFill>
                  <a:srgbClr val="000000"/>
                </a:solidFill>
                <a:effectLst/>
                <a:uFillTx/>
                <a:latin typeface="+mn-lt"/>
              </a:rPr>
              <a:t> </a:t>
            </a:r>
            <a:r>
              <a:rPr lang="en-US" sz="1600" b="0" u="none" strike="noStrike" dirty="0" err="1">
                <a:solidFill>
                  <a:srgbClr val="000000"/>
                </a:solidFill>
                <a:effectLst/>
                <a:uFillTx/>
                <a:latin typeface="+mn-lt"/>
              </a:rPr>
              <a:t>latino</a:t>
            </a:r>
            <a:r>
              <a:rPr lang="en-US" sz="1600" b="0" u="none" strike="noStrike" dirty="0">
                <a:solidFill>
                  <a:srgbClr val="000000"/>
                </a:solidFill>
                <a:effectLst/>
                <a:uFillTx/>
                <a:latin typeface="+mn-lt"/>
              </a:rPr>
              <a:t>» and BISLAM (</a:t>
            </a:r>
            <a:r>
              <a:rPr lang="en-US" sz="1600" b="0" i="1" u="none" strike="noStrike" dirty="0">
                <a:solidFill>
                  <a:srgbClr val="000000"/>
                </a:solidFill>
                <a:effectLst/>
                <a:uFillTx/>
                <a:latin typeface="+mn-lt"/>
              </a:rPr>
              <a:t>Guillelmus </a:t>
            </a:r>
            <a:r>
              <a:rPr lang="en-US" sz="1600" b="0" u="none" strike="noStrike" dirty="0">
                <a:solidFill>
                  <a:srgbClr val="000000"/>
                </a:solidFill>
                <a:effectLst/>
                <a:uFillTx/>
                <a:latin typeface="+mn-lt"/>
              </a:rPr>
              <a:t>not </a:t>
            </a:r>
            <a:r>
              <a:rPr lang="en-US" sz="1600" b="0" i="1" u="none" strike="noStrike" dirty="0">
                <a:solidFill>
                  <a:srgbClr val="000000"/>
                </a:solidFill>
                <a:effectLst/>
                <a:uFillTx/>
                <a:latin typeface="+mn-lt"/>
              </a:rPr>
              <a:t>Willelmus</a:t>
            </a:r>
            <a:r>
              <a:rPr lang="en-US" sz="1600" b="0" u="none" strike="noStrike" dirty="0">
                <a:solidFill>
                  <a:srgbClr val="000000"/>
                </a:solidFill>
                <a:effectLst/>
                <a:uFillTx/>
                <a:latin typeface="+mn-lt"/>
              </a:rPr>
              <a:t>, </a:t>
            </a:r>
            <a:r>
              <a:rPr lang="en-US" sz="1600" b="0" i="1" u="none" strike="noStrike" dirty="0">
                <a:solidFill>
                  <a:srgbClr val="000000"/>
                </a:solidFill>
                <a:effectLst/>
                <a:uFillTx/>
                <a:latin typeface="+mn-lt"/>
              </a:rPr>
              <a:t>Hadrianus </a:t>
            </a:r>
            <a:r>
              <a:rPr lang="en-US" sz="1600" b="0" u="none" strike="noStrike" dirty="0">
                <a:solidFill>
                  <a:srgbClr val="000000"/>
                </a:solidFill>
                <a:effectLst/>
                <a:uFillTx/>
                <a:latin typeface="+mn-lt"/>
              </a:rPr>
              <a:t>not </a:t>
            </a:r>
            <a:r>
              <a:rPr lang="en-US" sz="1600" b="0" i="1" u="none" strike="noStrike" dirty="0">
                <a:solidFill>
                  <a:srgbClr val="000000"/>
                </a:solidFill>
                <a:effectLst/>
                <a:uFillTx/>
                <a:latin typeface="+mn-lt"/>
              </a:rPr>
              <a:t>Adrianus</a:t>
            </a:r>
            <a:r>
              <a:rPr lang="en-US" sz="1600" b="0" u="none" strike="noStrike" dirty="0">
                <a:solidFill>
                  <a:srgbClr val="000000"/>
                </a:solidFill>
                <a:effectLst/>
                <a:uFillTx/>
                <a:latin typeface="+mn-lt"/>
              </a:rPr>
              <a:t>, etc.) although the repertories consulted use different forms. The various internal references contained in the volumes of «</a:t>
            </a:r>
            <a:r>
              <a:rPr lang="en-US" sz="1600" b="0" u="none" strike="noStrike" dirty="0" err="1">
                <a:solidFill>
                  <a:srgbClr val="000000"/>
                </a:solidFill>
                <a:effectLst/>
                <a:uFillTx/>
                <a:latin typeface="+mn-lt"/>
              </a:rPr>
              <a:t>Medioevo</a:t>
            </a:r>
            <a:r>
              <a:rPr lang="en-US" sz="1600" b="0" u="none" strike="noStrike" dirty="0">
                <a:solidFill>
                  <a:srgbClr val="000000"/>
                </a:solidFill>
                <a:effectLst/>
                <a:uFillTx/>
                <a:latin typeface="+mn-lt"/>
              </a:rPr>
              <a:t> </a:t>
            </a:r>
            <a:r>
              <a:rPr lang="en-US" sz="1600" b="0" u="none" strike="noStrike" dirty="0" err="1">
                <a:solidFill>
                  <a:srgbClr val="000000"/>
                </a:solidFill>
                <a:effectLst/>
                <a:uFillTx/>
                <a:latin typeface="+mn-lt"/>
              </a:rPr>
              <a:t>latino</a:t>
            </a:r>
            <a:r>
              <a:rPr lang="en-US" sz="1600" b="0" u="none" strike="noStrike" dirty="0">
                <a:solidFill>
                  <a:srgbClr val="000000"/>
                </a:solidFill>
                <a:effectLst/>
                <a:uFillTx/>
                <a:latin typeface="+mn-lt"/>
              </a:rPr>
              <a:t>» or in Mirabile will help you to choose the right form</a:t>
            </a:r>
            <a:endParaRPr lang="it-IT" sz="1600" b="0" u="none" strike="noStrike" dirty="0">
              <a:solidFill>
                <a:srgbClr val="000000"/>
              </a:solidFill>
              <a:effectLst/>
              <a:uFillTx/>
              <a:latin typeface="+mn-lt"/>
            </a:endParaRPr>
          </a:p>
        </p:txBody>
      </p:sp>
      <p:sp>
        <p:nvSpPr>
          <p:cNvPr id="4" name="Rectangle 3">
            <a:extLst>
              <a:ext uri="{FF2B5EF4-FFF2-40B4-BE49-F238E27FC236}">
                <a16:creationId xmlns:a16="http://schemas.microsoft.com/office/drawing/2014/main" id="{B42F4347-B60D-A544-F50C-909A2ABC3A38}"/>
              </a:ext>
            </a:extLst>
          </p:cNvPr>
          <p:cNvSpPr/>
          <p:nvPr/>
        </p:nvSpPr>
        <p:spPr>
          <a:xfrm>
            <a:off x="0" y="6180944"/>
            <a:ext cx="9144000" cy="67705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50D2ABC5-DF70-20D8-FFD3-09528D3210F8}"/>
              </a:ext>
            </a:extLst>
          </p:cNvPr>
          <p:cNvSpPr>
            <a:spLocks noGrp="1"/>
          </p:cNvSpPr>
          <p:nvPr>
            <p:ph type="sldNum" idx="3"/>
          </p:nvPr>
        </p:nvSpPr>
        <p:spPr>
          <a:xfrm>
            <a:off x="6133051" y="6318592"/>
            <a:ext cx="2471309" cy="401760"/>
          </a:xfrm>
        </p:spPr>
        <p:txBody>
          <a:bodyPr/>
          <a:lstStyle/>
          <a:p>
            <a:pPr algn="r"/>
            <a:r>
              <a:rPr lang="en-US" i="1" dirty="0" err="1">
                <a:solidFill>
                  <a:schemeClr val="bg1"/>
                </a:solidFill>
              </a:rPr>
              <a:t>Medioevo</a:t>
            </a:r>
            <a:r>
              <a:rPr lang="en-US" i="1" dirty="0">
                <a:solidFill>
                  <a:schemeClr val="bg1"/>
                </a:solidFill>
              </a:rPr>
              <a:t> </a:t>
            </a:r>
            <a:r>
              <a:rPr lang="en-US" i="1" dirty="0" err="1">
                <a:solidFill>
                  <a:schemeClr val="bg1"/>
                </a:solidFill>
              </a:rPr>
              <a:t>latino</a:t>
            </a:r>
            <a:r>
              <a:rPr lang="en-US" dirty="0">
                <a:solidFill>
                  <a:schemeClr val="bg1"/>
                </a:solidFill>
              </a:rPr>
              <a:t> #</a:t>
            </a:r>
            <a:fld id="{C8DCA655-3D58-4796-BDD2-DEB273765E19}" type="slidenum">
              <a:rPr lang="en-US" smtClean="0">
                <a:solidFill>
                  <a:schemeClr val="bg1"/>
                </a:solidFill>
              </a:rPr>
              <a:pPr algn="r"/>
              <a:t>11</a:t>
            </a:fld>
            <a:endParaRPr lang="en-US" dirty="0">
              <a:solidFill>
                <a:schemeClr val="bg1"/>
              </a:solidFill>
            </a:endParaRPr>
          </a:p>
        </p:txBody>
      </p:sp>
      <p:pic>
        <p:nvPicPr>
          <p:cNvPr id="7" name="Picture 6" descr="A circular object with a drawing of a monkey&#10;&#10;AI-generated content may be incorrect.">
            <a:extLst>
              <a:ext uri="{FF2B5EF4-FFF2-40B4-BE49-F238E27FC236}">
                <a16:creationId xmlns:a16="http://schemas.microsoft.com/office/drawing/2014/main" id="{03DF3D96-C849-0A1B-5BD2-DD76782DB9A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8360" y="6244312"/>
            <a:ext cx="557030" cy="55031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395280" y="0"/>
            <a:ext cx="8291520" cy="1143000"/>
          </a:xfrm>
          <a:prstGeom prst="rect">
            <a:avLst/>
          </a:prstGeom>
          <a:noFill/>
          <a:ln w="0">
            <a:noFill/>
          </a:ln>
        </p:spPr>
        <p:txBody>
          <a:bodyPr lIns="90000" tIns="46800" rIns="90000" bIns="46800" anchor="ctr">
            <a:noAutofit/>
          </a:bodyPr>
          <a:lstStyle/>
          <a:p>
            <a:pPr indent="0" algn="just">
              <a:lnSpc>
                <a:spcPct val="100000"/>
              </a:lnSpc>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GB" sz="2400" b="1" u="none" strike="noStrike" dirty="0">
                <a:solidFill>
                  <a:srgbClr val="333399"/>
                </a:solidFill>
                <a:effectLst/>
                <a:uFillTx/>
              </a:rPr>
              <a:t>What to do w</a:t>
            </a:r>
            <a:r>
              <a:rPr lang="en-US" sz="2400" b="1" u="none" strike="noStrike" dirty="0">
                <a:solidFill>
                  <a:srgbClr val="333399"/>
                </a:solidFill>
                <a:effectLst/>
                <a:uFillTx/>
              </a:rPr>
              <a:t>hen the collaborator must use an entry not present in the lists provided in the personal sites? </a:t>
            </a:r>
            <a:r>
              <a:rPr lang="en-US" sz="1800" b="1" u="none" strike="noStrike" dirty="0">
                <a:solidFill>
                  <a:srgbClr val="333399"/>
                </a:solidFill>
                <a:effectLst/>
                <a:uFillTx/>
              </a:rPr>
              <a:t>(III)</a:t>
            </a:r>
            <a:endParaRPr lang="it-IT" sz="1800" b="0" u="none" strike="noStrike" dirty="0">
              <a:solidFill>
                <a:srgbClr val="000000"/>
              </a:solidFill>
              <a:effectLst/>
              <a:uFillTx/>
            </a:endParaRPr>
          </a:p>
        </p:txBody>
      </p:sp>
      <p:sp>
        <p:nvSpPr>
          <p:cNvPr id="61" name="PlaceHolder 2"/>
          <p:cNvSpPr>
            <a:spLocks noGrp="1"/>
          </p:cNvSpPr>
          <p:nvPr>
            <p:ph/>
          </p:nvPr>
        </p:nvSpPr>
        <p:spPr>
          <a:xfrm>
            <a:off x="395280" y="1206368"/>
            <a:ext cx="8229600" cy="4509881"/>
          </a:xfrm>
          <a:prstGeom prst="rect">
            <a:avLst/>
          </a:prstGeom>
          <a:noFill/>
          <a:ln w="0">
            <a:noFill/>
          </a:ln>
        </p:spPr>
        <p:txBody>
          <a:bodyPr lIns="90000" tIns="46800" rIns="90000" bIns="46800" anchor="t">
            <a:normAutofit/>
          </a:bodyPr>
          <a:lstStyle/>
          <a:p>
            <a:pPr marL="728640" lvl="1" indent="-271440" algn="just">
              <a:lnSpc>
                <a:spcPct val="150000"/>
              </a:lnSpc>
              <a:spcBef>
                <a:spcPts val="462"/>
              </a:spcBef>
              <a:spcAft>
                <a:spcPts val="62"/>
              </a:spcAft>
              <a:buSzPct val="102837"/>
              <a:buBlip>
                <a:blip r:embed="rId3"/>
              </a:buBlip>
              <a:tabLst>
                <a:tab pos="7286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9418680" algn="l"/>
                <a:tab pos="9434520" algn="l"/>
                <a:tab pos="9883800" algn="l"/>
                <a:tab pos="10333080" algn="l"/>
                <a:tab pos="10782360" algn="l"/>
              </a:tabLst>
            </a:pPr>
            <a:r>
              <a:rPr lang="en-US" sz="1600" b="0" u="none" strike="noStrike" dirty="0">
                <a:solidFill>
                  <a:srgbClr val="000000"/>
                </a:solidFill>
                <a:effectLst/>
                <a:uFillTx/>
                <a:latin typeface="+mn-lt"/>
              </a:rPr>
              <a:t>if you do not have the possibility to consult repertories or your research was fruitless do not insert </a:t>
            </a:r>
            <a:r>
              <a:rPr lang="en-US" sz="1600" b="0" u="none" strike="noStrike" dirty="0" err="1">
                <a:solidFill>
                  <a:srgbClr val="000000"/>
                </a:solidFill>
                <a:effectLst/>
                <a:uFillTx/>
                <a:latin typeface="+mn-lt"/>
              </a:rPr>
              <a:t>lemmata</a:t>
            </a:r>
            <a:r>
              <a:rPr lang="en-US" sz="1600" b="0" u="none" strike="noStrike" dirty="0">
                <a:solidFill>
                  <a:srgbClr val="000000"/>
                </a:solidFill>
                <a:effectLst/>
                <a:uFillTx/>
                <a:latin typeface="+mn-lt"/>
              </a:rPr>
              <a:t> in the lists and give all possible information about the author, the work or the anonymous text present in the article or book at the end of the abstract (of course that information will help the editorial staff, without appearing in the printed volume). If the new lemma, author or text, is the main key-word for a record attach it to a generic section (</a:t>
            </a:r>
            <a:r>
              <a:rPr lang="en-US" sz="1600" b="0" u="none" strike="noStrike" dirty="0" err="1">
                <a:solidFill>
                  <a:srgbClr val="000000"/>
                </a:solidFill>
                <a:effectLst/>
                <a:uFillTx/>
                <a:latin typeface="+mn-lt"/>
              </a:rPr>
              <a:t>eg</a:t>
            </a:r>
            <a:r>
              <a:rPr lang="en-US" sz="1600" b="0" u="none" strike="noStrike" dirty="0">
                <a:solidFill>
                  <a:srgbClr val="000000"/>
                </a:solidFill>
                <a:effectLst/>
                <a:uFillTx/>
                <a:latin typeface="+mn-lt"/>
              </a:rPr>
              <a:t> if the author is a hagiographer to Hagiography in Part Three). If the new lemma is a work of an author associate it only to the name of the author</a:t>
            </a:r>
            <a:endParaRPr lang="it-IT" sz="1600" b="0" u="none" strike="noStrike" dirty="0">
              <a:solidFill>
                <a:srgbClr val="000000"/>
              </a:solidFill>
              <a:effectLst/>
              <a:uFillTx/>
              <a:latin typeface="+mn-lt"/>
            </a:endParaRPr>
          </a:p>
          <a:p>
            <a:pPr marL="341280" indent="-328680">
              <a:lnSpc>
                <a:spcPct val="150000"/>
              </a:lnSpc>
              <a:spcBef>
                <a:spcPts val="462"/>
              </a:spcBef>
              <a:spcAft>
                <a:spcPts val="62"/>
              </a:spcAft>
              <a:buNone/>
              <a:tabLst>
                <a:tab pos="0" algn="l"/>
                <a:tab pos="7286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9418680" algn="l"/>
                <a:tab pos="9434520" algn="l"/>
                <a:tab pos="9883800" algn="l"/>
                <a:tab pos="10333080" algn="l"/>
                <a:tab pos="10782360" algn="l"/>
              </a:tabLst>
            </a:pPr>
            <a:endParaRPr lang="it-IT" sz="1600" b="0" u="none" strike="noStrike" dirty="0">
              <a:solidFill>
                <a:srgbClr val="000000"/>
              </a:solidFill>
              <a:effectLst/>
              <a:uFillTx/>
              <a:latin typeface="+mn-lt"/>
            </a:endParaRPr>
          </a:p>
        </p:txBody>
      </p:sp>
      <p:sp>
        <p:nvSpPr>
          <p:cNvPr id="4" name="Rectangle 3">
            <a:extLst>
              <a:ext uri="{FF2B5EF4-FFF2-40B4-BE49-F238E27FC236}">
                <a16:creationId xmlns:a16="http://schemas.microsoft.com/office/drawing/2014/main" id="{370ED2E4-B4EA-76AB-B767-E034ED50EC32}"/>
              </a:ext>
            </a:extLst>
          </p:cNvPr>
          <p:cNvSpPr/>
          <p:nvPr/>
        </p:nvSpPr>
        <p:spPr>
          <a:xfrm>
            <a:off x="0" y="6180944"/>
            <a:ext cx="9144000" cy="67705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9CC86450-25AA-FC5A-9A1E-D55091E72FF3}"/>
              </a:ext>
            </a:extLst>
          </p:cNvPr>
          <p:cNvSpPr>
            <a:spLocks noGrp="1"/>
          </p:cNvSpPr>
          <p:nvPr>
            <p:ph type="sldNum" idx="3"/>
          </p:nvPr>
        </p:nvSpPr>
        <p:spPr>
          <a:xfrm>
            <a:off x="6133051" y="6318592"/>
            <a:ext cx="2471309" cy="401760"/>
          </a:xfrm>
        </p:spPr>
        <p:txBody>
          <a:bodyPr/>
          <a:lstStyle/>
          <a:p>
            <a:pPr algn="r"/>
            <a:r>
              <a:rPr lang="en-US" i="1" dirty="0" err="1">
                <a:solidFill>
                  <a:schemeClr val="bg1"/>
                </a:solidFill>
              </a:rPr>
              <a:t>Medioevo</a:t>
            </a:r>
            <a:r>
              <a:rPr lang="en-US" i="1" dirty="0">
                <a:solidFill>
                  <a:schemeClr val="bg1"/>
                </a:solidFill>
              </a:rPr>
              <a:t> </a:t>
            </a:r>
            <a:r>
              <a:rPr lang="en-US" i="1" dirty="0" err="1">
                <a:solidFill>
                  <a:schemeClr val="bg1"/>
                </a:solidFill>
              </a:rPr>
              <a:t>latino</a:t>
            </a:r>
            <a:r>
              <a:rPr lang="en-US" dirty="0">
                <a:solidFill>
                  <a:schemeClr val="bg1"/>
                </a:solidFill>
              </a:rPr>
              <a:t> #</a:t>
            </a:r>
            <a:fld id="{C8DCA655-3D58-4796-BDD2-DEB273765E19}" type="slidenum">
              <a:rPr lang="en-US" smtClean="0">
                <a:solidFill>
                  <a:schemeClr val="bg1"/>
                </a:solidFill>
              </a:rPr>
              <a:pPr algn="r"/>
              <a:t>12</a:t>
            </a:fld>
            <a:endParaRPr lang="en-US" dirty="0">
              <a:solidFill>
                <a:schemeClr val="bg1"/>
              </a:solidFill>
            </a:endParaRPr>
          </a:p>
        </p:txBody>
      </p:sp>
      <p:pic>
        <p:nvPicPr>
          <p:cNvPr id="7" name="Picture 6" descr="A circular object with a drawing of a monkey&#10;&#10;AI-generated content may be incorrect.">
            <a:extLst>
              <a:ext uri="{FF2B5EF4-FFF2-40B4-BE49-F238E27FC236}">
                <a16:creationId xmlns:a16="http://schemas.microsoft.com/office/drawing/2014/main" id="{85354C09-84ED-0427-9894-E56C2AE7CD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8360" y="6244312"/>
            <a:ext cx="557030" cy="55031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PlaceHolder 1"/>
          <p:cNvSpPr>
            <a:spLocks noGrp="1"/>
          </p:cNvSpPr>
          <p:nvPr>
            <p:ph type="title"/>
          </p:nvPr>
        </p:nvSpPr>
        <p:spPr>
          <a:xfrm>
            <a:off x="1350682" y="240004"/>
            <a:ext cx="7217764" cy="365260"/>
          </a:xfrm>
          <a:prstGeom prst="rect">
            <a:avLst/>
          </a:prstGeom>
          <a:noFill/>
          <a:ln w="0">
            <a:noFill/>
          </a:ln>
        </p:spPr>
        <p:txBody>
          <a:bodyPr lIns="90000" tIns="46800" rIns="90000" bIns="46800" anchor="ctr">
            <a:noAutofit/>
          </a:bodyPr>
          <a:lstStyle/>
          <a:p>
            <a:pPr indent="0" algn="just">
              <a:lnSpc>
                <a:spcPct val="100000"/>
              </a:lnSpc>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GB" sz="2400" b="1" u="none" strike="noStrike" dirty="0">
                <a:solidFill>
                  <a:srgbClr val="333399"/>
                </a:solidFill>
                <a:effectLst/>
                <a:uFillTx/>
              </a:rPr>
              <a:t>Abstracts</a:t>
            </a:r>
            <a:endParaRPr lang="it-IT" sz="2400" b="0" u="none" strike="noStrike" dirty="0">
              <a:solidFill>
                <a:srgbClr val="000000"/>
              </a:solidFill>
              <a:effectLst/>
              <a:uFillTx/>
            </a:endParaRPr>
          </a:p>
        </p:txBody>
      </p:sp>
      <p:sp>
        <p:nvSpPr>
          <p:cNvPr id="31" name="PlaceHolder 2"/>
          <p:cNvSpPr>
            <a:spLocks noGrp="1"/>
          </p:cNvSpPr>
          <p:nvPr>
            <p:ph/>
          </p:nvPr>
        </p:nvSpPr>
        <p:spPr>
          <a:xfrm>
            <a:off x="457200" y="742912"/>
            <a:ext cx="8229600" cy="5383208"/>
          </a:xfrm>
          <a:prstGeom prst="rect">
            <a:avLst/>
          </a:prstGeom>
          <a:noFill/>
          <a:ln w="0">
            <a:noFill/>
          </a:ln>
        </p:spPr>
        <p:txBody>
          <a:bodyPr lIns="90000" tIns="46800" rIns="90000" bIns="46800" anchor="t">
            <a:normAutofit/>
          </a:bodyPr>
          <a:lstStyle/>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1" u="none" strike="noStrike" dirty="0">
                <a:solidFill>
                  <a:srgbClr val="000000"/>
                </a:solidFill>
                <a:effectLst/>
                <a:uFillTx/>
                <a:latin typeface="+mn-lt"/>
              </a:rPr>
              <a:t>always</a:t>
            </a:r>
            <a:r>
              <a:rPr lang="en-US" sz="1600" b="0" u="none" strike="noStrike" dirty="0">
                <a:solidFill>
                  <a:srgbClr val="000000"/>
                </a:solidFill>
                <a:effectLst/>
                <a:uFillTx/>
                <a:latin typeface="+mn-lt"/>
              </a:rPr>
              <a:t> read articles, books and reviews</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the trick of read only the beginning and the end of an essay, especially when the topics are not well known to the collaborator, determines errors in the information provided</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an article almost always follows a structural canon: general preamble with framework of the problem addressed, examination of the true subject of the article, conclusions. If you read only the beginning and the end, it is likely that you do not understand what the true content of the article is and also miss the presence of important elements for «</a:t>
            </a:r>
            <a:r>
              <a:rPr lang="en-US" sz="1600" b="0" u="none" strike="noStrike" dirty="0" err="1">
                <a:solidFill>
                  <a:srgbClr val="000000"/>
                </a:solidFill>
                <a:effectLst/>
                <a:uFillTx/>
                <a:latin typeface="+mn-lt"/>
              </a:rPr>
              <a:t>Medioevo</a:t>
            </a:r>
            <a:r>
              <a:rPr lang="en-US" sz="1600" b="0" u="none" strike="noStrike" dirty="0">
                <a:solidFill>
                  <a:srgbClr val="000000"/>
                </a:solidFill>
                <a:effectLst/>
                <a:uFillTx/>
                <a:latin typeface="+mn-lt"/>
              </a:rPr>
              <a:t> </a:t>
            </a:r>
            <a:r>
              <a:rPr lang="en-US" sz="1600" b="0" u="none" strike="noStrike" dirty="0" err="1">
                <a:solidFill>
                  <a:srgbClr val="000000"/>
                </a:solidFill>
                <a:effectLst/>
                <a:uFillTx/>
                <a:latin typeface="+mn-lt"/>
              </a:rPr>
              <a:t>latino</a:t>
            </a:r>
            <a:r>
              <a:rPr lang="en-US" sz="1600" b="0" u="none" strike="noStrike" dirty="0">
                <a:solidFill>
                  <a:srgbClr val="000000"/>
                </a:solidFill>
                <a:effectLst/>
                <a:uFillTx/>
                <a:latin typeface="+mn-lt"/>
              </a:rPr>
              <a:t>» as parts devoted to manuscripts, authors and works</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do not copy abstracts from the Internet</a:t>
            </a:r>
            <a:endParaRPr lang="it-IT" sz="1600" b="0" u="none" strike="noStrike" dirty="0">
              <a:solidFill>
                <a:srgbClr val="000000"/>
              </a:solidFill>
              <a:effectLst/>
              <a:uFillTx/>
              <a:latin typeface="+mn-lt"/>
            </a:endParaRPr>
          </a:p>
          <a:p>
            <a:pPr marL="341280" indent="-328680" algn="just">
              <a:lnSpc>
                <a:spcPct val="80000"/>
              </a:lnSpc>
              <a:spcBef>
                <a:spcPts val="462"/>
              </a:spcBef>
              <a:spcAft>
                <a:spcPts val="62"/>
              </a:spcAft>
              <a:buNone/>
              <a:tabLst>
                <a:tab pos="0" algn="l"/>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endParaRPr lang="it-IT" sz="1600" b="0" u="none" strike="noStrike" dirty="0">
              <a:solidFill>
                <a:srgbClr val="000000"/>
              </a:solidFill>
              <a:effectLst/>
              <a:uFillTx/>
              <a:latin typeface="+mn-lt"/>
            </a:endParaRPr>
          </a:p>
        </p:txBody>
      </p:sp>
      <p:sp>
        <p:nvSpPr>
          <p:cNvPr id="4" name="Rectangle 3">
            <a:extLst>
              <a:ext uri="{FF2B5EF4-FFF2-40B4-BE49-F238E27FC236}">
                <a16:creationId xmlns:a16="http://schemas.microsoft.com/office/drawing/2014/main" id="{DF2502B7-1A18-17ED-B930-ADFDA0FD3E8F}"/>
              </a:ext>
            </a:extLst>
          </p:cNvPr>
          <p:cNvSpPr/>
          <p:nvPr/>
        </p:nvSpPr>
        <p:spPr>
          <a:xfrm>
            <a:off x="0" y="6180944"/>
            <a:ext cx="9144000" cy="67705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38D341F8-889C-810F-E8C9-F5A818491238}"/>
              </a:ext>
            </a:extLst>
          </p:cNvPr>
          <p:cNvSpPr>
            <a:spLocks noGrp="1"/>
          </p:cNvSpPr>
          <p:nvPr>
            <p:ph type="sldNum" idx="3"/>
          </p:nvPr>
        </p:nvSpPr>
        <p:spPr>
          <a:xfrm>
            <a:off x="6133051" y="6318592"/>
            <a:ext cx="2471309" cy="401760"/>
          </a:xfrm>
        </p:spPr>
        <p:txBody>
          <a:bodyPr/>
          <a:lstStyle/>
          <a:p>
            <a:pPr algn="r"/>
            <a:r>
              <a:rPr lang="en-US" i="1" dirty="0" err="1">
                <a:solidFill>
                  <a:schemeClr val="bg1"/>
                </a:solidFill>
              </a:rPr>
              <a:t>Medioevo</a:t>
            </a:r>
            <a:r>
              <a:rPr lang="en-US" i="1" dirty="0">
                <a:solidFill>
                  <a:schemeClr val="bg1"/>
                </a:solidFill>
              </a:rPr>
              <a:t> </a:t>
            </a:r>
            <a:r>
              <a:rPr lang="en-US" i="1" dirty="0" err="1">
                <a:solidFill>
                  <a:schemeClr val="bg1"/>
                </a:solidFill>
              </a:rPr>
              <a:t>latino</a:t>
            </a:r>
            <a:r>
              <a:rPr lang="en-US" dirty="0">
                <a:solidFill>
                  <a:schemeClr val="bg1"/>
                </a:solidFill>
              </a:rPr>
              <a:t> #</a:t>
            </a:r>
            <a:fld id="{C8DCA655-3D58-4796-BDD2-DEB273765E19}" type="slidenum">
              <a:rPr lang="en-US" smtClean="0">
                <a:solidFill>
                  <a:schemeClr val="bg1"/>
                </a:solidFill>
              </a:rPr>
              <a:pPr algn="r"/>
              <a:t>2</a:t>
            </a:fld>
            <a:endParaRPr lang="en-US" dirty="0">
              <a:solidFill>
                <a:schemeClr val="bg1"/>
              </a:solidFill>
            </a:endParaRPr>
          </a:p>
        </p:txBody>
      </p:sp>
      <p:pic>
        <p:nvPicPr>
          <p:cNvPr id="7" name="Picture 6" descr="A circular object with a drawing of a monkey&#10;&#10;AI-generated content may be incorrect.">
            <a:extLst>
              <a:ext uri="{FF2B5EF4-FFF2-40B4-BE49-F238E27FC236}">
                <a16:creationId xmlns:a16="http://schemas.microsoft.com/office/drawing/2014/main" id="{ED91D022-22DB-6ED6-2366-A1DF26B9D8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360" y="6244312"/>
            <a:ext cx="557030" cy="55031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PlaceHolder 1"/>
          <p:cNvSpPr>
            <a:spLocks noGrp="1"/>
          </p:cNvSpPr>
          <p:nvPr>
            <p:ph type="title"/>
          </p:nvPr>
        </p:nvSpPr>
        <p:spPr>
          <a:xfrm>
            <a:off x="1350682" y="193854"/>
            <a:ext cx="7392649" cy="457560"/>
          </a:xfrm>
          <a:prstGeom prst="rect">
            <a:avLst/>
          </a:prstGeom>
          <a:noFill/>
          <a:ln w="0">
            <a:noFill/>
          </a:ln>
        </p:spPr>
        <p:txBody>
          <a:bodyPr lIns="90000" tIns="46800" rIns="90000" bIns="46800" anchor="ctr">
            <a:noAutofit/>
          </a:bodyPr>
          <a:lstStyle/>
          <a:p>
            <a:pPr indent="0" algn="just">
              <a:lnSpc>
                <a:spcPct val="100000"/>
              </a:lnSpc>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US" sz="2400" b="1" u="none" strike="noStrike" dirty="0">
                <a:solidFill>
                  <a:srgbClr val="333399"/>
                </a:solidFill>
                <a:effectLst/>
                <a:uFillTx/>
              </a:rPr>
              <a:t>Abstracts. Some methodological tips</a:t>
            </a:r>
            <a:endParaRPr lang="it-IT" sz="2400" b="0" u="none" strike="noStrike" dirty="0">
              <a:solidFill>
                <a:srgbClr val="000000"/>
              </a:solidFill>
              <a:effectLst/>
              <a:uFillTx/>
            </a:endParaRPr>
          </a:p>
        </p:txBody>
      </p:sp>
      <p:sp>
        <p:nvSpPr>
          <p:cNvPr id="34" name="PlaceHolder 2"/>
          <p:cNvSpPr>
            <a:spLocks noGrp="1"/>
          </p:cNvSpPr>
          <p:nvPr>
            <p:ph/>
          </p:nvPr>
        </p:nvSpPr>
        <p:spPr>
          <a:xfrm>
            <a:off x="457200" y="789062"/>
            <a:ext cx="8229600" cy="5337058"/>
          </a:xfrm>
          <a:prstGeom prst="rect">
            <a:avLst/>
          </a:prstGeom>
          <a:noFill/>
          <a:ln w="0">
            <a:noFill/>
          </a:ln>
        </p:spPr>
        <p:txBody>
          <a:bodyPr lIns="90000" tIns="46800" rIns="90000" bIns="46800" anchor="t">
            <a:normAutofit/>
          </a:bodyPr>
          <a:lstStyle/>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there is no method applicable to all cases; generally an abstract requires brevity and completeness, favoring especially those elements that are indexable data: authors and subjects studied (which determine references = «</a:t>
            </a:r>
            <a:r>
              <a:rPr lang="en-US" sz="1600" b="0" u="none" strike="noStrike" dirty="0" err="1">
                <a:solidFill>
                  <a:srgbClr val="000000"/>
                </a:solidFill>
                <a:effectLst/>
                <a:uFillTx/>
                <a:latin typeface="+mn-lt"/>
              </a:rPr>
              <a:t>rimandi</a:t>
            </a:r>
            <a:r>
              <a:rPr lang="en-US" sz="1600" b="0" u="none" strike="noStrike" dirty="0">
                <a:solidFill>
                  <a:srgbClr val="000000"/>
                </a:solidFill>
                <a:effectLst/>
                <a:uFillTx/>
                <a:latin typeface="+mn-lt"/>
              </a:rPr>
              <a:t>»), manuscripts, places, etc.</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in front of an article very long and sometimes difficult to understand, give the chapter divisions if there is any, otherwise use a phrase that gives only a general outline of the content, but without repeating the title; a too long abstract (a temptation for who has carefully read the essay) is not acceptable</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avoid giving unnecessary information: </a:t>
            </a:r>
            <a:r>
              <a:rPr lang="en-US" sz="1600" b="0" u="none" strike="noStrike" dirty="0" err="1">
                <a:solidFill>
                  <a:srgbClr val="000000"/>
                </a:solidFill>
                <a:effectLst/>
                <a:uFillTx/>
                <a:latin typeface="+mn-lt"/>
              </a:rPr>
              <a:t>eg.</a:t>
            </a:r>
            <a:r>
              <a:rPr lang="en-US" sz="1600" b="0" u="none" strike="noStrike" dirty="0">
                <a:solidFill>
                  <a:srgbClr val="000000"/>
                </a:solidFill>
                <a:effectLst/>
                <a:uFillTx/>
                <a:latin typeface="+mn-lt"/>
              </a:rPr>
              <a:t>: «Peter the Venerable, abbot of Cluny from ... to...» (enough: «Peter the Venerable»), or, even worse, give biographical information about authors fully known, or a complete history of a monastery when the article concerns only the career of a single abbot although the author has spent a few pages on the history of the monastery</a:t>
            </a:r>
            <a:endParaRPr lang="it-IT" sz="1600" b="0" u="none" strike="noStrike" dirty="0">
              <a:solidFill>
                <a:srgbClr val="000000"/>
              </a:solidFill>
              <a:effectLst/>
              <a:uFillTx/>
              <a:latin typeface="+mn-lt"/>
            </a:endParaRPr>
          </a:p>
          <a:p>
            <a:pPr marL="341280" indent="-328680" algn="just">
              <a:lnSpc>
                <a:spcPct val="150000"/>
              </a:lnSpc>
              <a:spcBef>
                <a:spcPts val="462"/>
              </a:spcBef>
              <a:spcAft>
                <a:spcPts val="62"/>
              </a:spcAft>
              <a:buNone/>
              <a:tabLst>
                <a:tab pos="0" algn="l"/>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endParaRPr lang="it-IT" sz="1600" b="0" u="none" strike="noStrike" dirty="0">
              <a:solidFill>
                <a:srgbClr val="000000"/>
              </a:solidFill>
              <a:effectLst/>
              <a:uFillTx/>
              <a:latin typeface="+mn-lt"/>
            </a:endParaRPr>
          </a:p>
        </p:txBody>
      </p:sp>
      <p:sp>
        <p:nvSpPr>
          <p:cNvPr id="4" name="Rectangle 3">
            <a:extLst>
              <a:ext uri="{FF2B5EF4-FFF2-40B4-BE49-F238E27FC236}">
                <a16:creationId xmlns:a16="http://schemas.microsoft.com/office/drawing/2014/main" id="{5C89B17D-3FA9-90F0-6D80-60722825E536}"/>
              </a:ext>
            </a:extLst>
          </p:cNvPr>
          <p:cNvSpPr/>
          <p:nvPr/>
        </p:nvSpPr>
        <p:spPr>
          <a:xfrm>
            <a:off x="0" y="6180944"/>
            <a:ext cx="9144000" cy="67705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A53CEF37-A8D5-C410-03E6-F25B312ED880}"/>
              </a:ext>
            </a:extLst>
          </p:cNvPr>
          <p:cNvSpPr>
            <a:spLocks noGrp="1"/>
          </p:cNvSpPr>
          <p:nvPr>
            <p:ph type="sldNum" idx="3"/>
          </p:nvPr>
        </p:nvSpPr>
        <p:spPr>
          <a:xfrm>
            <a:off x="6133051" y="6318592"/>
            <a:ext cx="2471309" cy="401760"/>
          </a:xfrm>
        </p:spPr>
        <p:txBody>
          <a:bodyPr/>
          <a:lstStyle/>
          <a:p>
            <a:pPr algn="r"/>
            <a:r>
              <a:rPr lang="en-US" i="1" dirty="0" err="1">
                <a:solidFill>
                  <a:schemeClr val="bg1"/>
                </a:solidFill>
              </a:rPr>
              <a:t>Medioevo</a:t>
            </a:r>
            <a:r>
              <a:rPr lang="en-US" i="1" dirty="0">
                <a:solidFill>
                  <a:schemeClr val="bg1"/>
                </a:solidFill>
              </a:rPr>
              <a:t> </a:t>
            </a:r>
            <a:r>
              <a:rPr lang="en-US" i="1" dirty="0" err="1">
                <a:solidFill>
                  <a:schemeClr val="bg1"/>
                </a:solidFill>
              </a:rPr>
              <a:t>latino</a:t>
            </a:r>
            <a:r>
              <a:rPr lang="en-US" dirty="0">
                <a:solidFill>
                  <a:schemeClr val="bg1"/>
                </a:solidFill>
              </a:rPr>
              <a:t> #</a:t>
            </a:r>
            <a:fld id="{C8DCA655-3D58-4796-BDD2-DEB273765E19}" type="slidenum">
              <a:rPr lang="en-US" smtClean="0">
                <a:solidFill>
                  <a:schemeClr val="bg1"/>
                </a:solidFill>
              </a:rPr>
              <a:pPr algn="r"/>
              <a:t>3</a:t>
            </a:fld>
            <a:endParaRPr lang="en-US" dirty="0">
              <a:solidFill>
                <a:schemeClr val="bg1"/>
              </a:solidFill>
            </a:endParaRPr>
          </a:p>
        </p:txBody>
      </p:sp>
      <p:pic>
        <p:nvPicPr>
          <p:cNvPr id="7" name="Picture 6" descr="A circular object with a drawing of a monkey&#10;&#10;AI-generated content may be incorrect.">
            <a:extLst>
              <a:ext uri="{FF2B5EF4-FFF2-40B4-BE49-F238E27FC236}">
                <a16:creationId xmlns:a16="http://schemas.microsoft.com/office/drawing/2014/main" id="{CD9CBF13-2626-B72E-CED5-56ED9E6F81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360" y="6244312"/>
            <a:ext cx="557030" cy="55031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PlaceHolder 1"/>
          <p:cNvSpPr>
            <a:spLocks noGrp="1"/>
          </p:cNvSpPr>
          <p:nvPr>
            <p:ph type="title"/>
          </p:nvPr>
        </p:nvSpPr>
        <p:spPr>
          <a:xfrm>
            <a:off x="423518" y="98634"/>
            <a:ext cx="7871039" cy="648000"/>
          </a:xfrm>
          <a:prstGeom prst="rect">
            <a:avLst/>
          </a:prstGeom>
          <a:noFill/>
          <a:ln w="0">
            <a:noFill/>
          </a:ln>
        </p:spPr>
        <p:txBody>
          <a:bodyPr lIns="90000" tIns="46800" rIns="90000" bIns="46800" anchor="ctr">
            <a:noAutofit/>
          </a:bodyPr>
          <a:lstStyle/>
          <a:p>
            <a:pPr indent="0" algn="just">
              <a:lnSpc>
                <a:spcPct val="100000"/>
              </a:lnSpc>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US" sz="2400" b="1" u="none" strike="noStrike" dirty="0">
                <a:solidFill>
                  <a:srgbClr val="333399"/>
                </a:solidFill>
                <a:effectLst/>
                <a:uFillTx/>
              </a:rPr>
              <a:t>Other rules to be followed in compiling an abstract </a:t>
            </a:r>
            <a:r>
              <a:rPr lang="en-US" sz="1800" b="1" u="none" strike="noStrike" dirty="0">
                <a:solidFill>
                  <a:srgbClr val="333399"/>
                </a:solidFill>
                <a:effectLst/>
                <a:uFillTx/>
              </a:rPr>
              <a:t>(I)</a:t>
            </a:r>
            <a:endParaRPr lang="it-IT" sz="1800" b="0" u="none" strike="noStrike" dirty="0">
              <a:solidFill>
                <a:srgbClr val="000000"/>
              </a:solidFill>
              <a:effectLst/>
              <a:uFillTx/>
            </a:endParaRPr>
          </a:p>
        </p:txBody>
      </p:sp>
      <p:sp>
        <p:nvSpPr>
          <p:cNvPr id="37" name="PlaceHolder 2"/>
          <p:cNvSpPr>
            <a:spLocks noGrp="1"/>
          </p:cNvSpPr>
          <p:nvPr>
            <p:ph/>
          </p:nvPr>
        </p:nvSpPr>
        <p:spPr>
          <a:xfrm>
            <a:off x="323640" y="746634"/>
            <a:ext cx="8064360" cy="4909655"/>
          </a:xfrm>
          <a:prstGeom prst="rect">
            <a:avLst/>
          </a:prstGeom>
          <a:noFill/>
          <a:ln w="0">
            <a:noFill/>
          </a:ln>
        </p:spPr>
        <p:txBody>
          <a:bodyPr lIns="90000" tIns="46800" rIns="90000" bIns="46800" anchor="t">
            <a:normAutofit/>
          </a:bodyPr>
          <a:lstStyle/>
          <a:p>
            <a:pPr algn="just">
              <a:lnSpc>
                <a:spcPct val="150000"/>
              </a:lnSpc>
              <a:spcBef>
                <a:spcPts val="462"/>
              </a:spcBef>
              <a:spcAft>
                <a:spcPts val="62"/>
              </a:spcAft>
              <a:buSzPct val="102837"/>
              <a:buBlip>
                <a:blip r:embed="rId3"/>
              </a:buBlip>
              <a:tabLst>
                <a:tab pos="0" algn="l"/>
                <a:tab pos="104760" algn="l"/>
                <a:tab pos="554040" algn="l"/>
                <a:tab pos="1003320" algn="l"/>
                <a:tab pos="1452600" algn="l"/>
                <a:tab pos="1901880" algn="l"/>
                <a:tab pos="2351160" algn="l"/>
                <a:tab pos="2800440" algn="l"/>
                <a:tab pos="3249720" algn="l"/>
                <a:tab pos="3699000" algn="l"/>
                <a:tab pos="4148280" algn="l"/>
                <a:tab pos="4597560" algn="l"/>
                <a:tab pos="5046840" algn="l"/>
                <a:tab pos="5495760" algn="l"/>
                <a:tab pos="5945040" algn="l"/>
                <a:tab pos="6394320" algn="l"/>
                <a:tab pos="6843600" algn="l"/>
                <a:tab pos="7292880" algn="l"/>
                <a:tab pos="7742160" algn="l"/>
                <a:tab pos="8191440" algn="l"/>
                <a:tab pos="8640720" algn="l"/>
                <a:tab pos="8985240" algn="l"/>
                <a:tab pos="9434520" algn="l"/>
                <a:tab pos="9883800" algn="l"/>
                <a:tab pos="10333080" algn="l"/>
                <a:tab pos="10782360" algn="l"/>
              </a:tabLst>
            </a:pPr>
            <a:r>
              <a:rPr lang="en-US" sz="1600" b="1" u="none" strike="noStrike" dirty="0">
                <a:solidFill>
                  <a:srgbClr val="000000"/>
                </a:solidFill>
                <a:effectLst/>
                <a:uFillTx/>
                <a:latin typeface="+mn-lt"/>
              </a:rPr>
              <a:t> The compilation of an abstract is a crucial part of the information provided by «</a:t>
            </a:r>
            <a:r>
              <a:rPr lang="en-US" sz="1600" b="1" u="none" strike="noStrike" dirty="0" err="1">
                <a:solidFill>
                  <a:srgbClr val="000000"/>
                </a:solidFill>
                <a:effectLst/>
                <a:uFillTx/>
                <a:latin typeface="+mn-lt"/>
              </a:rPr>
              <a:t>Medioevo</a:t>
            </a:r>
            <a:r>
              <a:rPr lang="en-US" sz="1600" b="1" u="none" strike="noStrike" dirty="0">
                <a:solidFill>
                  <a:srgbClr val="000000"/>
                </a:solidFill>
                <a:effectLst/>
                <a:uFillTx/>
                <a:latin typeface="+mn-lt"/>
              </a:rPr>
              <a:t> </a:t>
            </a:r>
            <a:r>
              <a:rPr lang="en-US" sz="1600" b="1" u="none" strike="noStrike" dirty="0" err="1">
                <a:solidFill>
                  <a:srgbClr val="000000"/>
                </a:solidFill>
                <a:effectLst/>
                <a:uFillTx/>
                <a:latin typeface="+mn-lt"/>
              </a:rPr>
              <a:t>latino</a:t>
            </a:r>
            <a:r>
              <a:rPr lang="en-US" sz="1600" b="1" u="none" strike="noStrike" dirty="0">
                <a:solidFill>
                  <a:srgbClr val="000000"/>
                </a:solidFill>
                <a:effectLst/>
                <a:uFillTx/>
                <a:latin typeface="+mn-lt"/>
              </a:rPr>
              <a:t>»</a:t>
            </a:r>
            <a:endParaRPr lang="it-IT" sz="1600" b="0" u="none" strike="noStrike" dirty="0">
              <a:solidFill>
                <a:srgbClr val="000000"/>
              </a:solidFill>
              <a:effectLst/>
              <a:uFillTx/>
              <a:latin typeface="+mn-lt"/>
            </a:endParaRPr>
          </a:p>
          <a:p>
            <a:pPr indent="0" algn="just">
              <a:lnSpc>
                <a:spcPct val="150000"/>
              </a:lnSpc>
              <a:spcBef>
                <a:spcPts val="462"/>
              </a:spcBef>
              <a:spcAft>
                <a:spcPts val="62"/>
              </a:spcAft>
              <a:buNone/>
              <a:tabLst>
                <a:tab pos="0" algn="l"/>
                <a:tab pos="104760" algn="l"/>
                <a:tab pos="554040" algn="l"/>
                <a:tab pos="1003320" algn="l"/>
                <a:tab pos="1452600" algn="l"/>
                <a:tab pos="1901880" algn="l"/>
                <a:tab pos="2351160" algn="l"/>
                <a:tab pos="2800440" algn="l"/>
                <a:tab pos="3249720" algn="l"/>
                <a:tab pos="3699000" algn="l"/>
                <a:tab pos="4148280" algn="l"/>
                <a:tab pos="4597560" algn="l"/>
                <a:tab pos="5046840" algn="l"/>
                <a:tab pos="5495760" algn="l"/>
                <a:tab pos="5945040" algn="l"/>
                <a:tab pos="6394320" algn="l"/>
                <a:tab pos="6843600" algn="l"/>
                <a:tab pos="7292880" algn="l"/>
                <a:tab pos="7742160" algn="l"/>
                <a:tab pos="8191440" algn="l"/>
                <a:tab pos="8640720" algn="l"/>
                <a:tab pos="8985240" algn="l"/>
                <a:tab pos="9434520" algn="l"/>
                <a:tab pos="9883800" algn="l"/>
                <a:tab pos="10333080" algn="l"/>
                <a:tab pos="10782360" algn="l"/>
              </a:tabLst>
            </a:pPr>
            <a:endParaRPr lang="it-IT" sz="1600" b="0" u="none" strike="noStrike" dirty="0">
              <a:solidFill>
                <a:srgbClr val="000000"/>
              </a:solidFill>
              <a:effectLst/>
              <a:uFillTx/>
              <a:latin typeface="+mn-lt"/>
            </a:endParaRPr>
          </a:p>
          <a:p>
            <a:pPr indent="0" algn="just">
              <a:lnSpc>
                <a:spcPct val="150000"/>
              </a:lnSpc>
              <a:spcBef>
                <a:spcPts val="462"/>
              </a:spcBef>
              <a:spcAft>
                <a:spcPts val="62"/>
              </a:spcAft>
              <a:buNone/>
              <a:tabLst>
                <a:tab pos="0" algn="l"/>
                <a:tab pos="104760" algn="l"/>
                <a:tab pos="554040" algn="l"/>
                <a:tab pos="1003320" algn="l"/>
                <a:tab pos="1452600" algn="l"/>
                <a:tab pos="1901880" algn="l"/>
                <a:tab pos="2351160" algn="l"/>
                <a:tab pos="2800440" algn="l"/>
                <a:tab pos="3249720" algn="l"/>
                <a:tab pos="3699000" algn="l"/>
                <a:tab pos="4148280" algn="l"/>
                <a:tab pos="4597560" algn="l"/>
                <a:tab pos="5046840" algn="l"/>
                <a:tab pos="5495760" algn="l"/>
                <a:tab pos="5945040" algn="l"/>
                <a:tab pos="6394320" algn="l"/>
                <a:tab pos="6843600" algn="l"/>
                <a:tab pos="7292880" algn="l"/>
                <a:tab pos="7742160" algn="l"/>
                <a:tab pos="8191440" algn="l"/>
                <a:tab pos="8640720" algn="l"/>
                <a:tab pos="8985240" algn="l"/>
                <a:tab pos="9434520" algn="l"/>
                <a:tab pos="9883800" algn="l"/>
                <a:tab pos="10333080" algn="l"/>
                <a:tab pos="10782360" algn="l"/>
              </a:tabLst>
            </a:pPr>
            <a:r>
              <a:rPr lang="en-US" sz="1600" b="0" u="none" strike="noStrike" dirty="0">
                <a:solidFill>
                  <a:srgbClr val="000000"/>
                </a:solidFill>
                <a:effectLst/>
                <a:uFillTx/>
                <a:latin typeface="+mn-lt"/>
              </a:rPr>
              <a:t>Along with the title of articles and books determines the inclusion of the indexes of the topics covered in the study (the so-called «</a:t>
            </a:r>
            <a:r>
              <a:rPr lang="en-US" sz="1600" b="0" u="none" strike="noStrike" dirty="0" err="1">
                <a:solidFill>
                  <a:srgbClr val="000000"/>
                </a:solidFill>
                <a:effectLst/>
                <a:uFillTx/>
                <a:latin typeface="+mn-lt"/>
              </a:rPr>
              <a:t>rimandi</a:t>
            </a:r>
            <a:r>
              <a:rPr lang="en-US" sz="1600" b="0" u="none" strike="noStrike" dirty="0">
                <a:solidFill>
                  <a:srgbClr val="000000"/>
                </a:solidFill>
                <a:effectLst/>
                <a:uFillTx/>
                <a:latin typeface="+mn-lt"/>
              </a:rPr>
              <a:t>») and of the four indexes present in «</a:t>
            </a:r>
            <a:r>
              <a:rPr lang="en-US" sz="1600" b="0" u="none" strike="noStrike" dirty="0" err="1">
                <a:solidFill>
                  <a:srgbClr val="000000"/>
                </a:solidFill>
                <a:effectLst/>
                <a:uFillTx/>
                <a:latin typeface="+mn-lt"/>
              </a:rPr>
              <a:t>Medioevo</a:t>
            </a:r>
            <a:r>
              <a:rPr lang="en-US" sz="1600" b="0" u="none" strike="noStrike" dirty="0">
                <a:solidFill>
                  <a:srgbClr val="000000"/>
                </a:solidFill>
                <a:effectLst/>
                <a:uFillTx/>
                <a:latin typeface="+mn-lt"/>
              </a:rPr>
              <a:t> </a:t>
            </a:r>
            <a:r>
              <a:rPr lang="en-US" sz="1600" b="0" u="none" strike="noStrike" dirty="0" err="1">
                <a:solidFill>
                  <a:srgbClr val="000000"/>
                </a:solidFill>
                <a:effectLst/>
                <a:uFillTx/>
                <a:latin typeface="+mn-lt"/>
              </a:rPr>
              <a:t>latino</a:t>
            </a:r>
            <a:r>
              <a:rPr lang="en-US" sz="1600" b="0" u="none" strike="noStrike" dirty="0">
                <a:solidFill>
                  <a:srgbClr val="000000"/>
                </a:solidFill>
                <a:effectLst/>
                <a:uFillTx/>
                <a:latin typeface="+mn-lt"/>
              </a:rPr>
              <a:t>»</a:t>
            </a:r>
            <a:endParaRPr lang="it-IT" sz="1600" b="0" u="none" strike="noStrike" dirty="0">
              <a:solidFill>
                <a:srgbClr val="000000"/>
              </a:solidFill>
              <a:effectLst/>
              <a:uFillTx/>
              <a:latin typeface="+mn-lt"/>
            </a:endParaRPr>
          </a:p>
          <a:p>
            <a:pPr indent="0" algn="just">
              <a:lnSpc>
                <a:spcPct val="150000"/>
              </a:lnSpc>
              <a:spcBef>
                <a:spcPts val="462"/>
              </a:spcBef>
              <a:spcAft>
                <a:spcPts val="62"/>
              </a:spcAft>
              <a:buNone/>
              <a:tabLst>
                <a:tab pos="0" algn="l"/>
                <a:tab pos="104760" algn="l"/>
                <a:tab pos="554040" algn="l"/>
                <a:tab pos="1003320" algn="l"/>
                <a:tab pos="1452600" algn="l"/>
                <a:tab pos="1901880" algn="l"/>
                <a:tab pos="2351160" algn="l"/>
                <a:tab pos="2800440" algn="l"/>
                <a:tab pos="3249720" algn="l"/>
                <a:tab pos="3699000" algn="l"/>
                <a:tab pos="4148280" algn="l"/>
                <a:tab pos="4597560" algn="l"/>
                <a:tab pos="5046840" algn="l"/>
                <a:tab pos="5495760" algn="l"/>
                <a:tab pos="5945040" algn="l"/>
                <a:tab pos="6394320" algn="l"/>
                <a:tab pos="6843600" algn="l"/>
                <a:tab pos="7292880" algn="l"/>
                <a:tab pos="7742160" algn="l"/>
                <a:tab pos="8191440" algn="l"/>
                <a:tab pos="8640720" algn="l"/>
                <a:tab pos="8985240" algn="l"/>
                <a:tab pos="9434520" algn="l"/>
                <a:tab pos="9883800" algn="l"/>
                <a:tab pos="10333080" algn="l"/>
                <a:tab pos="10782360" algn="l"/>
              </a:tabLst>
            </a:pPr>
            <a:endParaRPr lang="it-IT" sz="1600" b="0" u="none" strike="noStrike" dirty="0">
              <a:solidFill>
                <a:srgbClr val="000000"/>
              </a:solidFill>
              <a:effectLst/>
              <a:uFillTx/>
              <a:latin typeface="+mn-lt"/>
            </a:endParaRPr>
          </a:p>
          <a:p>
            <a:pPr indent="0" algn="just">
              <a:lnSpc>
                <a:spcPct val="150000"/>
              </a:lnSpc>
              <a:spcBef>
                <a:spcPts val="462"/>
              </a:spcBef>
              <a:spcAft>
                <a:spcPts val="62"/>
              </a:spcAft>
              <a:buNone/>
              <a:tabLst>
                <a:tab pos="0" algn="l"/>
                <a:tab pos="104760" algn="l"/>
                <a:tab pos="554040" algn="l"/>
                <a:tab pos="1003320" algn="l"/>
                <a:tab pos="1452600" algn="l"/>
                <a:tab pos="1901880" algn="l"/>
                <a:tab pos="2351160" algn="l"/>
                <a:tab pos="2800440" algn="l"/>
                <a:tab pos="3249720" algn="l"/>
                <a:tab pos="3699000" algn="l"/>
                <a:tab pos="4148280" algn="l"/>
                <a:tab pos="4597560" algn="l"/>
                <a:tab pos="5046840" algn="l"/>
                <a:tab pos="5495760" algn="l"/>
                <a:tab pos="5945040" algn="l"/>
                <a:tab pos="6394320" algn="l"/>
                <a:tab pos="6843600" algn="l"/>
                <a:tab pos="7292880" algn="l"/>
                <a:tab pos="7742160" algn="l"/>
                <a:tab pos="8191440" algn="l"/>
                <a:tab pos="8640720" algn="l"/>
                <a:tab pos="8985240" algn="l"/>
                <a:tab pos="9434520" algn="l"/>
                <a:tab pos="9883800" algn="l"/>
                <a:tab pos="10333080" algn="l"/>
                <a:tab pos="10782360" algn="l"/>
              </a:tabLst>
            </a:pPr>
            <a:r>
              <a:rPr lang="en-US" sz="1600" b="0" u="none" strike="noStrike" dirty="0">
                <a:solidFill>
                  <a:srgbClr val="000000"/>
                </a:solidFill>
                <a:effectLst/>
                <a:uFillTx/>
                <a:latin typeface="+mn-lt"/>
              </a:rPr>
              <a:t>The «</a:t>
            </a:r>
            <a:r>
              <a:rPr lang="en-US" sz="1600" b="0" u="none" strike="noStrike" dirty="0" err="1">
                <a:solidFill>
                  <a:srgbClr val="000000"/>
                </a:solidFill>
                <a:effectLst/>
                <a:uFillTx/>
                <a:latin typeface="+mn-lt"/>
              </a:rPr>
              <a:t>rimandi</a:t>
            </a:r>
            <a:r>
              <a:rPr lang="en-US" sz="1600" b="0" u="none" strike="noStrike" dirty="0">
                <a:solidFill>
                  <a:srgbClr val="000000"/>
                </a:solidFill>
                <a:effectLst/>
                <a:uFillTx/>
                <a:latin typeface="+mn-lt"/>
              </a:rPr>
              <a:t>» are secondary topics in the article or book; the primary topic (in the entry form called «lemma») is necessary to save a card</a:t>
            </a:r>
            <a:endParaRPr lang="it-IT" sz="1600" b="0" u="none" strike="noStrike" dirty="0">
              <a:solidFill>
                <a:srgbClr val="000000"/>
              </a:solidFill>
              <a:effectLst/>
              <a:uFillTx/>
              <a:latin typeface="+mn-lt"/>
            </a:endParaRPr>
          </a:p>
        </p:txBody>
      </p:sp>
      <p:sp>
        <p:nvSpPr>
          <p:cNvPr id="4" name="Rectangle 3">
            <a:extLst>
              <a:ext uri="{FF2B5EF4-FFF2-40B4-BE49-F238E27FC236}">
                <a16:creationId xmlns:a16="http://schemas.microsoft.com/office/drawing/2014/main" id="{A310CAEE-3F84-AAAC-213D-C20F9E77CBED}"/>
              </a:ext>
            </a:extLst>
          </p:cNvPr>
          <p:cNvSpPr/>
          <p:nvPr/>
        </p:nvSpPr>
        <p:spPr>
          <a:xfrm>
            <a:off x="0" y="6180944"/>
            <a:ext cx="9144000" cy="67705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06F16C98-C811-4581-3FE9-CCF5534FB1E4}"/>
              </a:ext>
            </a:extLst>
          </p:cNvPr>
          <p:cNvSpPr>
            <a:spLocks noGrp="1"/>
          </p:cNvSpPr>
          <p:nvPr>
            <p:ph type="sldNum" idx="3"/>
          </p:nvPr>
        </p:nvSpPr>
        <p:spPr>
          <a:xfrm>
            <a:off x="6133051" y="6318592"/>
            <a:ext cx="2471309" cy="401760"/>
          </a:xfrm>
        </p:spPr>
        <p:txBody>
          <a:bodyPr/>
          <a:lstStyle/>
          <a:p>
            <a:pPr algn="r"/>
            <a:r>
              <a:rPr lang="en-US" i="1" dirty="0" err="1">
                <a:solidFill>
                  <a:schemeClr val="bg1"/>
                </a:solidFill>
              </a:rPr>
              <a:t>Medioevo</a:t>
            </a:r>
            <a:r>
              <a:rPr lang="en-US" i="1" dirty="0">
                <a:solidFill>
                  <a:schemeClr val="bg1"/>
                </a:solidFill>
              </a:rPr>
              <a:t> </a:t>
            </a:r>
            <a:r>
              <a:rPr lang="en-US" i="1" dirty="0" err="1">
                <a:solidFill>
                  <a:schemeClr val="bg1"/>
                </a:solidFill>
              </a:rPr>
              <a:t>latino</a:t>
            </a:r>
            <a:r>
              <a:rPr lang="en-US" dirty="0">
                <a:solidFill>
                  <a:schemeClr val="bg1"/>
                </a:solidFill>
              </a:rPr>
              <a:t> #</a:t>
            </a:r>
            <a:fld id="{C8DCA655-3D58-4796-BDD2-DEB273765E19}" type="slidenum">
              <a:rPr lang="en-US" smtClean="0">
                <a:solidFill>
                  <a:schemeClr val="bg1"/>
                </a:solidFill>
              </a:rPr>
              <a:pPr algn="r"/>
              <a:t>4</a:t>
            </a:fld>
            <a:endParaRPr lang="en-US" dirty="0">
              <a:solidFill>
                <a:schemeClr val="bg1"/>
              </a:solidFill>
            </a:endParaRPr>
          </a:p>
        </p:txBody>
      </p:sp>
      <p:pic>
        <p:nvPicPr>
          <p:cNvPr id="7" name="Picture 6" descr="A circular object with a drawing of a monkey&#10;&#10;AI-generated content may be incorrect.">
            <a:extLst>
              <a:ext uri="{FF2B5EF4-FFF2-40B4-BE49-F238E27FC236}">
                <a16:creationId xmlns:a16="http://schemas.microsoft.com/office/drawing/2014/main" id="{FD513B61-A603-A296-EEC0-AFADA70CA7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8360" y="6244312"/>
            <a:ext cx="557030" cy="55031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PlaceHolder 1"/>
          <p:cNvSpPr>
            <a:spLocks noGrp="1"/>
          </p:cNvSpPr>
          <p:nvPr>
            <p:ph type="title"/>
          </p:nvPr>
        </p:nvSpPr>
        <p:spPr>
          <a:xfrm>
            <a:off x="508388" y="207987"/>
            <a:ext cx="7982144" cy="562040"/>
          </a:xfrm>
          <a:prstGeom prst="rect">
            <a:avLst/>
          </a:prstGeom>
          <a:noFill/>
          <a:ln w="0">
            <a:noFill/>
          </a:ln>
        </p:spPr>
        <p:txBody>
          <a:bodyPr lIns="90000" tIns="46800" rIns="90000" bIns="46800" anchor="ctr">
            <a:noAutofit/>
          </a:bodyPr>
          <a:lstStyle/>
          <a:p>
            <a:pPr indent="0" algn="just">
              <a:lnSpc>
                <a:spcPct val="100000"/>
              </a:lnSpc>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US" sz="2400" b="1" u="none" strike="noStrike" dirty="0">
                <a:solidFill>
                  <a:srgbClr val="333399"/>
                </a:solidFill>
                <a:effectLst/>
                <a:uFillTx/>
              </a:rPr>
              <a:t>Other rules to be followed in compiling an abstract </a:t>
            </a:r>
            <a:r>
              <a:rPr lang="en-US" sz="1800" b="1" u="none" strike="noStrike" dirty="0">
                <a:solidFill>
                  <a:srgbClr val="333399"/>
                </a:solidFill>
                <a:effectLst/>
                <a:uFillTx/>
              </a:rPr>
              <a:t>(II)</a:t>
            </a:r>
            <a:endParaRPr lang="it-IT" sz="1800" b="0" u="none" strike="noStrike" dirty="0">
              <a:solidFill>
                <a:srgbClr val="000000"/>
              </a:solidFill>
              <a:effectLst/>
              <a:uFillTx/>
            </a:endParaRPr>
          </a:p>
        </p:txBody>
      </p:sp>
      <p:sp>
        <p:nvSpPr>
          <p:cNvPr id="40" name="PlaceHolder 2"/>
          <p:cNvSpPr>
            <a:spLocks noGrp="1"/>
          </p:cNvSpPr>
          <p:nvPr>
            <p:ph/>
          </p:nvPr>
        </p:nvSpPr>
        <p:spPr>
          <a:xfrm>
            <a:off x="394920" y="907676"/>
            <a:ext cx="8209080" cy="4693650"/>
          </a:xfrm>
          <a:prstGeom prst="rect">
            <a:avLst/>
          </a:prstGeom>
          <a:noFill/>
          <a:ln w="0">
            <a:noFill/>
          </a:ln>
        </p:spPr>
        <p:txBody>
          <a:bodyPr lIns="90000" tIns="46800" rIns="90000" bIns="46800" anchor="t">
            <a:normAutofit fontScale="92500"/>
          </a:bodyPr>
          <a:lstStyle/>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do not give useless information: reporting the medieval authors considered in an article or book is to be carefully avoided the reference, and then the relative «</a:t>
            </a:r>
            <a:r>
              <a:rPr lang="en-US" sz="1600" b="0" u="none" strike="noStrike" dirty="0" err="1">
                <a:solidFill>
                  <a:srgbClr val="000000"/>
                </a:solidFill>
                <a:effectLst/>
                <a:uFillTx/>
                <a:latin typeface="+mn-lt"/>
              </a:rPr>
              <a:t>rimando</a:t>
            </a:r>
            <a:r>
              <a:rPr lang="en-US" sz="1600" b="0" u="none" strike="noStrike" dirty="0">
                <a:solidFill>
                  <a:srgbClr val="000000"/>
                </a:solidFill>
                <a:effectLst/>
                <a:uFillTx/>
                <a:latin typeface="+mn-lt"/>
              </a:rPr>
              <a:t>», to the names mentioned only once, and maybe in a note: those who use «</a:t>
            </a:r>
            <a:r>
              <a:rPr lang="en-US" sz="1600" b="0" u="none" strike="noStrike" dirty="0" err="1">
                <a:solidFill>
                  <a:srgbClr val="000000"/>
                </a:solidFill>
                <a:effectLst/>
                <a:uFillTx/>
                <a:latin typeface="+mn-lt"/>
              </a:rPr>
              <a:t>Medioevo</a:t>
            </a:r>
            <a:r>
              <a:rPr lang="en-US" sz="1600" b="0" u="none" strike="noStrike" dirty="0">
                <a:solidFill>
                  <a:srgbClr val="000000"/>
                </a:solidFill>
                <a:effectLst/>
                <a:uFillTx/>
                <a:latin typeface="+mn-lt"/>
              </a:rPr>
              <a:t> </a:t>
            </a:r>
            <a:r>
              <a:rPr lang="en-US" sz="1600" b="0" u="none" strike="noStrike" dirty="0" err="1">
                <a:solidFill>
                  <a:srgbClr val="000000"/>
                </a:solidFill>
                <a:effectLst/>
                <a:uFillTx/>
                <a:latin typeface="+mn-lt"/>
              </a:rPr>
              <a:t>latino</a:t>
            </a:r>
            <a:r>
              <a:rPr lang="en-US" sz="1600" b="0" u="none" strike="noStrike" dirty="0">
                <a:solidFill>
                  <a:srgbClr val="000000"/>
                </a:solidFill>
                <a:effectLst/>
                <a:uFillTx/>
                <a:latin typeface="+mn-lt"/>
              </a:rPr>
              <a:t>» ​​must derive satisfaction from the effort used to find the book or journal</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in case of editions of texts you should always indicate the manuscripts which are used by the editor, the leaves where the text lies, and the page of the stemma (if there is)</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the mention of the shelf mark of a manuscript should be as precise as possible and in accordance with the habits of «</a:t>
            </a:r>
            <a:r>
              <a:rPr lang="en-US" sz="1600" b="0" u="none" strike="noStrike" dirty="0" err="1">
                <a:solidFill>
                  <a:srgbClr val="000000"/>
                </a:solidFill>
                <a:effectLst/>
                <a:uFillTx/>
                <a:latin typeface="+mn-lt"/>
              </a:rPr>
              <a:t>Medioevo</a:t>
            </a:r>
            <a:r>
              <a:rPr lang="en-US" sz="1600" b="0" u="none" strike="noStrike" dirty="0">
                <a:solidFill>
                  <a:srgbClr val="000000"/>
                </a:solidFill>
                <a:effectLst/>
                <a:uFillTx/>
                <a:latin typeface="+mn-lt"/>
              </a:rPr>
              <a:t> </a:t>
            </a:r>
            <a:r>
              <a:rPr lang="en-US" sz="1600" b="0" u="none" strike="noStrike" dirty="0" err="1">
                <a:solidFill>
                  <a:srgbClr val="000000"/>
                </a:solidFill>
                <a:effectLst/>
                <a:uFillTx/>
                <a:latin typeface="+mn-lt"/>
              </a:rPr>
              <a:t>latino</a:t>
            </a:r>
            <a:r>
              <a:rPr lang="en-US" sz="1600" b="0" u="none" strike="noStrike" dirty="0">
                <a:solidFill>
                  <a:srgbClr val="000000"/>
                </a:solidFill>
                <a:effectLst/>
                <a:uFillTx/>
                <a:latin typeface="+mn-lt"/>
              </a:rPr>
              <a:t>» (if unsure report exactly the wording in the study); if present, report in the </a:t>
            </a:r>
            <a:r>
              <a:rPr lang="en-US" sz="1600" b="0" u="none" strike="noStrike" dirty="0" err="1">
                <a:solidFill>
                  <a:srgbClr val="000000"/>
                </a:solidFill>
                <a:effectLst/>
                <a:uFillTx/>
                <a:latin typeface="+mn-lt"/>
              </a:rPr>
              <a:t>abstarct</a:t>
            </a:r>
            <a:r>
              <a:rPr lang="en-US" sz="1600" b="0" u="none" strike="noStrike" dirty="0">
                <a:solidFill>
                  <a:srgbClr val="000000"/>
                </a:solidFill>
                <a:effectLst/>
                <a:uFillTx/>
                <a:latin typeface="+mn-lt"/>
              </a:rPr>
              <a:t> also the indication of origin, provenance and date of the manuscripts. Many times the error or inaccuracy are in the essay itself, but you should not neglect the indication of a shelf mark element that is </a:t>
            </a:r>
            <a:r>
              <a:rPr lang="en-US" sz="1600" b="1" u="none" strike="noStrike" dirty="0">
                <a:solidFill>
                  <a:srgbClr val="000000"/>
                </a:solidFill>
                <a:effectLst/>
                <a:uFillTx/>
                <a:latin typeface="+mn-lt"/>
              </a:rPr>
              <a:t>only apparently</a:t>
            </a:r>
            <a:r>
              <a:rPr lang="en-US" sz="1600" b="0" u="none" strike="noStrike" dirty="0">
                <a:solidFill>
                  <a:srgbClr val="000000"/>
                </a:solidFill>
                <a:effectLst/>
                <a:uFillTx/>
                <a:latin typeface="+mn-lt"/>
              </a:rPr>
              <a:t> not relevant to the identification of a manuscript</a:t>
            </a:r>
            <a:endParaRPr lang="it-IT" sz="1600" b="0" u="none" strike="noStrike" dirty="0">
              <a:solidFill>
                <a:srgbClr val="000000"/>
              </a:solidFill>
              <a:effectLst/>
              <a:uFillTx/>
              <a:latin typeface="+mn-lt"/>
            </a:endParaRPr>
          </a:p>
        </p:txBody>
      </p:sp>
      <p:sp>
        <p:nvSpPr>
          <p:cNvPr id="4" name="Rectangle 3">
            <a:extLst>
              <a:ext uri="{FF2B5EF4-FFF2-40B4-BE49-F238E27FC236}">
                <a16:creationId xmlns:a16="http://schemas.microsoft.com/office/drawing/2014/main" id="{793C28D3-BD37-7ACF-E33E-7602BDB4C3ED}"/>
              </a:ext>
            </a:extLst>
          </p:cNvPr>
          <p:cNvSpPr/>
          <p:nvPr/>
        </p:nvSpPr>
        <p:spPr>
          <a:xfrm>
            <a:off x="0" y="6180944"/>
            <a:ext cx="9144000" cy="67705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C477524A-2C6D-6E1D-AE84-196CFAC5AC9A}"/>
              </a:ext>
            </a:extLst>
          </p:cNvPr>
          <p:cNvSpPr>
            <a:spLocks noGrp="1"/>
          </p:cNvSpPr>
          <p:nvPr>
            <p:ph type="sldNum" idx="3"/>
          </p:nvPr>
        </p:nvSpPr>
        <p:spPr>
          <a:xfrm>
            <a:off x="6133051" y="6318592"/>
            <a:ext cx="2471309" cy="401760"/>
          </a:xfrm>
        </p:spPr>
        <p:txBody>
          <a:bodyPr/>
          <a:lstStyle/>
          <a:p>
            <a:pPr algn="r"/>
            <a:r>
              <a:rPr lang="en-US" i="1" dirty="0" err="1">
                <a:solidFill>
                  <a:schemeClr val="bg1"/>
                </a:solidFill>
              </a:rPr>
              <a:t>Medioevo</a:t>
            </a:r>
            <a:r>
              <a:rPr lang="en-US" i="1" dirty="0">
                <a:solidFill>
                  <a:schemeClr val="bg1"/>
                </a:solidFill>
              </a:rPr>
              <a:t> </a:t>
            </a:r>
            <a:r>
              <a:rPr lang="en-US" i="1" dirty="0" err="1">
                <a:solidFill>
                  <a:schemeClr val="bg1"/>
                </a:solidFill>
              </a:rPr>
              <a:t>latino</a:t>
            </a:r>
            <a:r>
              <a:rPr lang="en-US" dirty="0">
                <a:solidFill>
                  <a:schemeClr val="bg1"/>
                </a:solidFill>
              </a:rPr>
              <a:t> #</a:t>
            </a:r>
            <a:fld id="{C8DCA655-3D58-4796-BDD2-DEB273765E19}" type="slidenum">
              <a:rPr lang="en-US" smtClean="0">
                <a:solidFill>
                  <a:schemeClr val="bg1"/>
                </a:solidFill>
              </a:rPr>
              <a:pPr algn="r"/>
              <a:t>5</a:t>
            </a:fld>
            <a:endParaRPr lang="en-US" dirty="0">
              <a:solidFill>
                <a:schemeClr val="bg1"/>
              </a:solidFill>
            </a:endParaRPr>
          </a:p>
        </p:txBody>
      </p:sp>
      <p:pic>
        <p:nvPicPr>
          <p:cNvPr id="7" name="Picture 6" descr="A circular object with a drawing of a monkey&#10;&#10;AI-generated content may be incorrect.">
            <a:extLst>
              <a:ext uri="{FF2B5EF4-FFF2-40B4-BE49-F238E27FC236}">
                <a16:creationId xmlns:a16="http://schemas.microsoft.com/office/drawing/2014/main" id="{761195B4-B9C9-E333-FE89-28C9258E4D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360" y="6244312"/>
            <a:ext cx="557030" cy="55031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PlaceHolder 1"/>
          <p:cNvSpPr>
            <a:spLocks noGrp="1"/>
          </p:cNvSpPr>
          <p:nvPr>
            <p:ph type="title"/>
          </p:nvPr>
        </p:nvSpPr>
        <p:spPr>
          <a:xfrm>
            <a:off x="489409" y="49967"/>
            <a:ext cx="8165182" cy="846732"/>
          </a:xfrm>
          <a:prstGeom prst="rect">
            <a:avLst/>
          </a:prstGeom>
          <a:noFill/>
          <a:ln w="0">
            <a:noFill/>
          </a:ln>
        </p:spPr>
        <p:txBody>
          <a:bodyPr lIns="90000" tIns="46800" rIns="90000" bIns="46800" anchor="ctr">
            <a:noAutofit/>
          </a:bodyPr>
          <a:lstStyle/>
          <a:p>
            <a:pPr indent="0" algn="just">
              <a:lnSpc>
                <a:spcPct val="100000"/>
              </a:lnSpc>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US" sz="2400" b="1" u="none" strike="noStrike" dirty="0">
                <a:solidFill>
                  <a:srgbClr val="333399"/>
                </a:solidFill>
                <a:effectLst/>
                <a:uFillTx/>
              </a:rPr>
              <a:t>Other rules to be followed in compiling an abstract </a:t>
            </a:r>
            <a:r>
              <a:rPr lang="en-US" sz="1800" b="1" u="none" strike="noStrike" dirty="0">
                <a:solidFill>
                  <a:srgbClr val="333399"/>
                </a:solidFill>
                <a:effectLst/>
                <a:uFillTx/>
              </a:rPr>
              <a:t>(III)</a:t>
            </a:r>
            <a:endParaRPr lang="it-IT" sz="1800" b="0" u="none" strike="noStrike" dirty="0">
              <a:solidFill>
                <a:srgbClr val="000000"/>
              </a:solidFill>
              <a:effectLst/>
              <a:uFillTx/>
            </a:endParaRPr>
          </a:p>
        </p:txBody>
      </p:sp>
      <p:sp>
        <p:nvSpPr>
          <p:cNvPr id="43" name="PlaceHolder 2"/>
          <p:cNvSpPr>
            <a:spLocks noGrp="1"/>
          </p:cNvSpPr>
          <p:nvPr>
            <p:ph/>
          </p:nvPr>
        </p:nvSpPr>
        <p:spPr>
          <a:xfrm>
            <a:off x="395280" y="896700"/>
            <a:ext cx="8229600" cy="4840910"/>
          </a:xfrm>
          <a:prstGeom prst="rect">
            <a:avLst/>
          </a:prstGeom>
          <a:noFill/>
          <a:ln w="0">
            <a:noFill/>
          </a:ln>
        </p:spPr>
        <p:txBody>
          <a:bodyPr lIns="90000" tIns="46800" rIns="90000" bIns="46800" anchor="t">
            <a:normAutofit/>
          </a:bodyPr>
          <a:lstStyle/>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always report the presence of editions (also partial), indexes, appendices, tables. These elements must be described in the abstract</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there is a set of repertories to be used for the correct identification of a text usually via a number: these are the repertories that should always be reported in an abstract, especially in case of anonymous texts or some literary genres (</a:t>
            </a:r>
            <a:r>
              <a:rPr lang="en-US" sz="1600" b="0" u="none" strike="noStrike" dirty="0" err="1">
                <a:solidFill>
                  <a:srgbClr val="000000"/>
                </a:solidFill>
                <a:effectLst/>
                <a:uFillTx/>
                <a:latin typeface="+mn-lt"/>
              </a:rPr>
              <a:t>eg.</a:t>
            </a:r>
            <a:r>
              <a:rPr lang="en-US" sz="1600" b="0" u="none" strike="noStrike" dirty="0">
                <a:solidFill>
                  <a:srgbClr val="000000"/>
                </a:solidFill>
                <a:effectLst/>
                <a:uFillTx/>
                <a:latin typeface="+mn-lt"/>
              </a:rPr>
              <a:t> for hagiographical texts always indicate the number in BHL (Bibliotheca </a:t>
            </a:r>
            <a:r>
              <a:rPr lang="en-US" sz="1600" b="0" u="none" strike="noStrike" dirty="0" err="1">
                <a:solidFill>
                  <a:srgbClr val="000000"/>
                </a:solidFill>
                <a:effectLst/>
                <a:uFillTx/>
                <a:latin typeface="+mn-lt"/>
              </a:rPr>
              <a:t>Hagiographica</a:t>
            </a:r>
            <a:r>
              <a:rPr lang="en-US" sz="1600" b="0" u="none" strike="noStrike" dirty="0">
                <a:solidFill>
                  <a:srgbClr val="000000"/>
                </a:solidFill>
                <a:effectLst/>
                <a:uFillTx/>
                <a:latin typeface="+mn-lt"/>
              </a:rPr>
              <a:t> Latina), for the patristic authors the number in CPL (</a:t>
            </a:r>
            <a:r>
              <a:rPr lang="en-US" sz="1600" b="0" u="none" strike="noStrike" dirty="0" err="1">
                <a:solidFill>
                  <a:srgbClr val="000000"/>
                </a:solidFill>
                <a:effectLst/>
                <a:uFillTx/>
                <a:latin typeface="+mn-lt"/>
              </a:rPr>
              <a:t>Clavis</a:t>
            </a:r>
            <a:r>
              <a:rPr lang="en-US" sz="1600" b="0" u="none" strike="noStrike" dirty="0">
                <a:solidFill>
                  <a:srgbClr val="000000"/>
                </a:solidFill>
                <a:effectLst/>
                <a:uFillTx/>
                <a:latin typeface="+mn-lt"/>
              </a:rPr>
              <a:t> Patrum </a:t>
            </a:r>
            <a:r>
              <a:rPr lang="en-US" sz="1600" b="0" u="none" strike="noStrike" dirty="0" err="1">
                <a:solidFill>
                  <a:srgbClr val="000000"/>
                </a:solidFill>
                <a:effectLst/>
                <a:uFillTx/>
                <a:latin typeface="+mn-lt"/>
              </a:rPr>
              <a:t>Latinorum</a:t>
            </a:r>
            <a:r>
              <a:rPr lang="en-US" sz="1600" b="0" u="none" strike="noStrike" dirty="0">
                <a:solidFill>
                  <a:srgbClr val="000000"/>
                </a:solidFill>
                <a:effectLst/>
                <a:uFillTx/>
                <a:latin typeface="+mn-lt"/>
              </a:rPr>
              <a:t>); for biblical commentaries the number in Stegmüller, for poems the numbers in Walther and/or Schaller - </a:t>
            </a:r>
            <a:r>
              <a:rPr lang="en-US" sz="1600" b="0" u="none" strike="noStrike" dirty="0" err="1">
                <a:solidFill>
                  <a:srgbClr val="000000"/>
                </a:solidFill>
                <a:effectLst/>
                <a:uFillTx/>
                <a:latin typeface="+mn-lt"/>
              </a:rPr>
              <a:t>Könsgen</a:t>
            </a:r>
            <a:r>
              <a:rPr lang="en-US" sz="1600" b="0" u="none" strike="noStrike" dirty="0">
                <a:solidFill>
                  <a:srgbClr val="000000"/>
                </a:solidFill>
                <a:effectLst/>
                <a:uFillTx/>
                <a:latin typeface="+mn-lt"/>
              </a:rPr>
              <a:t>, etc.)</a:t>
            </a:r>
            <a:endParaRPr lang="it-IT" sz="1600" b="0" u="none" strike="noStrike" dirty="0">
              <a:solidFill>
                <a:srgbClr val="000000"/>
              </a:solidFill>
              <a:effectLst/>
              <a:uFillTx/>
              <a:latin typeface="+mn-lt"/>
            </a:endParaRPr>
          </a:p>
        </p:txBody>
      </p:sp>
      <p:sp>
        <p:nvSpPr>
          <p:cNvPr id="4" name="Rectangle 3">
            <a:extLst>
              <a:ext uri="{FF2B5EF4-FFF2-40B4-BE49-F238E27FC236}">
                <a16:creationId xmlns:a16="http://schemas.microsoft.com/office/drawing/2014/main" id="{3B59C368-0FED-7C17-7502-1C32FD4F956C}"/>
              </a:ext>
            </a:extLst>
          </p:cNvPr>
          <p:cNvSpPr/>
          <p:nvPr/>
        </p:nvSpPr>
        <p:spPr>
          <a:xfrm>
            <a:off x="0" y="6180944"/>
            <a:ext cx="9144000" cy="67705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598D8EBF-854B-B1AD-4A68-05C14C9A803D}"/>
              </a:ext>
            </a:extLst>
          </p:cNvPr>
          <p:cNvSpPr>
            <a:spLocks noGrp="1"/>
          </p:cNvSpPr>
          <p:nvPr>
            <p:ph type="sldNum" idx="3"/>
          </p:nvPr>
        </p:nvSpPr>
        <p:spPr>
          <a:xfrm>
            <a:off x="6133051" y="6318592"/>
            <a:ext cx="2471309" cy="401760"/>
          </a:xfrm>
        </p:spPr>
        <p:txBody>
          <a:bodyPr/>
          <a:lstStyle/>
          <a:p>
            <a:pPr algn="r"/>
            <a:r>
              <a:rPr lang="en-US" i="1" dirty="0" err="1">
                <a:solidFill>
                  <a:schemeClr val="bg1"/>
                </a:solidFill>
              </a:rPr>
              <a:t>Medioevo</a:t>
            </a:r>
            <a:r>
              <a:rPr lang="en-US" i="1" dirty="0">
                <a:solidFill>
                  <a:schemeClr val="bg1"/>
                </a:solidFill>
              </a:rPr>
              <a:t> </a:t>
            </a:r>
            <a:r>
              <a:rPr lang="en-US" i="1" dirty="0" err="1">
                <a:solidFill>
                  <a:schemeClr val="bg1"/>
                </a:solidFill>
              </a:rPr>
              <a:t>latino</a:t>
            </a:r>
            <a:r>
              <a:rPr lang="en-US" dirty="0">
                <a:solidFill>
                  <a:schemeClr val="bg1"/>
                </a:solidFill>
              </a:rPr>
              <a:t> #</a:t>
            </a:r>
            <a:fld id="{C8DCA655-3D58-4796-BDD2-DEB273765E19}" type="slidenum">
              <a:rPr lang="en-US" smtClean="0">
                <a:solidFill>
                  <a:schemeClr val="bg1"/>
                </a:solidFill>
              </a:rPr>
              <a:pPr algn="r"/>
              <a:t>6</a:t>
            </a:fld>
            <a:endParaRPr lang="en-US" dirty="0">
              <a:solidFill>
                <a:schemeClr val="bg1"/>
              </a:solidFill>
            </a:endParaRPr>
          </a:p>
        </p:txBody>
      </p:sp>
      <p:pic>
        <p:nvPicPr>
          <p:cNvPr id="7" name="Picture 6" descr="A circular object with a drawing of a monkey&#10;&#10;AI-generated content may be incorrect.">
            <a:extLst>
              <a:ext uri="{FF2B5EF4-FFF2-40B4-BE49-F238E27FC236}">
                <a16:creationId xmlns:a16="http://schemas.microsoft.com/office/drawing/2014/main" id="{3C2FB61C-C7B0-E117-52B1-998F700723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360" y="6244312"/>
            <a:ext cx="557030" cy="55031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PlaceHolder 1"/>
          <p:cNvSpPr>
            <a:spLocks noGrp="1"/>
          </p:cNvSpPr>
          <p:nvPr>
            <p:ph type="title"/>
          </p:nvPr>
        </p:nvSpPr>
        <p:spPr>
          <a:xfrm>
            <a:off x="955623" y="137648"/>
            <a:ext cx="7232754" cy="572052"/>
          </a:xfrm>
          <a:prstGeom prst="rect">
            <a:avLst/>
          </a:prstGeom>
          <a:noFill/>
          <a:ln w="0">
            <a:noFill/>
          </a:ln>
        </p:spPr>
        <p:txBody>
          <a:bodyPr lIns="90000" tIns="46800" rIns="90000" bIns="46800" anchor="ctr">
            <a:noAutofit/>
          </a:bodyPr>
          <a:lstStyle/>
          <a:p>
            <a:pPr indent="0" algn="just">
              <a:lnSpc>
                <a:spcPct val="100000"/>
              </a:lnSpc>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GB" sz="2400" b="1" u="none" strike="noStrike" dirty="0">
                <a:solidFill>
                  <a:srgbClr val="333399"/>
                </a:solidFill>
                <a:effectLst/>
                <a:uFillTx/>
              </a:rPr>
              <a:t>Special cases</a:t>
            </a:r>
            <a:endParaRPr lang="it-IT" sz="2400" b="0" u="none" strike="noStrike" dirty="0">
              <a:solidFill>
                <a:srgbClr val="000000"/>
              </a:solidFill>
              <a:effectLst/>
              <a:uFillTx/>
            </a:endParaRPr>
          </a:p>
        </p:txBody>
      </p:sp>
      <p:sp>
        <p:nvSpPr>
          <p:cNvPr id="46" name="PlaceHolder 2"/>
          <p:cNvSpPr>
            <a:spLocks noGrp="1"/>
          </p:cNvSpPr>
          <p:nvPr>
            <p:ph/>
          </p:nvPr>
        </p:nvSpPr>
        <p:spPr>
          <a:xfrm>
            <a:off x="457200" y="709700"/>
            <a:ext cx="8229600" cy="5416420"/>
          </a:xfrm>
          <a:prstGeom prst="rect">
            <a:avLst/>
          </a:prstGeom>
          <a:noFill/>
          <a:ln w="0">
            <a:noFill/>
          </a:ln>
        </p:spPr>
        <p:txBody>
          <a:bodyPr lIns="90000" tIns="46800" rIns="90000" bIns="46800" anchor="t">
            <a:normAutofit/>
          </a:bodyPr>
          <a:lstStyle/>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miscellaneous works: they need a card + abstract for the volume and cards + abstracts for each relevant article</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a:t>
            </a:r>
            <a:r>
              <a:rPr lang="en-US" sz="1600" b="0" u="none" strike="noStrike" dirty="0" err="1">
                <a:solidFill>
                  <a:srgbClr val="000000"/>
                </a:solidFill>
                <a:effectLst/>
                <a:uFillTx/>
                <a:latin typeface="+mn-lt"/>
              </a:rPr>
              <a:t>congressi</a:t>
            </a:r>
            <a:r>
              <a:rPr lang="en-US" sz="1600" b="0" u="none" strike="noStrike" dirty="0">
                <a:solidFill>
                  <a:srgbClr val="000000"/>
                </a:solidFill>
                <a:effectLst/>
                <a:uFillTx/>
                <a:latin typeface="+mn-lt"/>
              </a:rPr>
              <a:t>» (conferences): they are reports and not conference proceedings. List all scholars and titles of the lectures (possibly with a short synthesis) on a single card, insert all indexes and «</a:t>
            </a:r>
            <a:r>
              <a:rPr lang="en-US" sz="1600" b="0" u="none" strike="noStrike" dirty="0" err="1">
                <a:solidFill>
                  <a:srgbClr val="000000"/>
                </a:solidFill>
                <a:effectLst/>
                <a:uFillTx/>
                <a:latin typeface="+mn-lt"/>
              </a:rPr>
              <a:t>rimandi</a:t>
            </a:r>
            <a:r>
              <a:rPr lang="en-US" sz="1600" b="0" u="none" strike="noStrike" dirty="0">
                <a:solidFill>
                  <a:srgbClr val="000000"/>
                </a:solidFill>
                <a:effectLst/>
                <a:uFillTx/>
                <a:latin typeface="+mn-lt"/>
              </a:rPr>
              <a:t>» </a:t>
            </a:r>
            <a:r>
              <a:rPr lang="en-US" sz="1600" b="1" u="none" strike="noStrike" dirty="0">
                <a:solidFill>
                  <a:srgbClr val="000000"/>
                </a:solidFill>
                <a:effectLst/>
                <a:uFillTx/>
                <a:latin typeface="+mn-lt"/>
              </a:rPr>
              <a:t>only to the general topic of the conference</a:t>
            </a:r>
            <a:r>
              <a:rPr lang="en-US" sz="1600" b="0" u="none" strike="noStrike" dirty="0">
                <a:solidFill>
                  <a:srgbClr val="000000"/>
                </a:solidFill>
                <a:effectLst/>
                <a:uFillTx/>
                <a:latin typeface="+mn-lt"/>
              </a:rPr>
              <a:t>; if a record with a full account of the conference is present in previous volumes of «</a:t>
            </a:r>
            <a:r>
              <a:rPr lang="en-US" sz="1600" b="0" u="none" strike="noStrike" dirty="0" err="1">
                <a:solidFill>
                  <a:srgbClr val="000000"/>
                </a:solidFill>
                <a:effectLst/>
                <a:uFillTx/>
                <a:latin typeface="+mn-lt"/>
              </a:rPr>
              <a:t>Medioevo</a:t>
            </a:r>
            <a:r>
              <a:rPr lang="en-US" sz="1600" b="0" u="none" strike="noStrike" dirty="0">
                <a:solidFill>
                  <a:srgbClr val="000000"/>
                </a:solidFill>
                <a:effectLst/>
                <a:uFillTx/>
                <a:latin typeface="+mn-lt"/>
              </a:rPr>
              <a:t> </a:t>
            </a:r>
            <a:r>
              <a:rPr lang="en-US" sz="1600" b="0" u="none" strike="noStrike" dirty="0" err="1">
                <a:solidFill>
                  <a:srgbClr val="000000"/>
                </a:solidFill>
                <a:effectLst/>
                <a:uFillTx/>
                <a:latin typeface="+mn-lt"/>
              </a:rPr>
              <a:t>latino</a:t>
            </a:r>
            <a:r>
              <a:rPr lang="en-US" sz="1600" b="0" u="none" strike="noStrike" dirty="0">
                <a:solidFill>
                  <a:srgbClr val="000000"/>
                </a:solidFill>
                <a:effectLst/>
                <a:uFillTx/>
                <a:latin typeface="+mn-lt"/>
              </a:rPr>
              <a:t>», it will suffice it to say in the abstract: Report of the meeting which has been reported in MEL ...; if any relevant relation is missing in previous volumes, name it after the same sentence</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bibliographies of scholars and obituaries (part III, section Storia della </a:t>
            </a:r>
            <a:r>
              <a:rPr lang="en-US" sz="1600" b="0" u="none" strike="noStrike" dirty="0" err="1">
                <a:solidFill>
                  <a:srgbClr val="000000"/>
                </a:solidFill>
                <a:effectLst/>
                <a:uFillTx/>
                <a:latin typeface="+mn-lt"/>
              </a:rPr>
              <a:t>medievistica</a:t>
            </a:r>
            <a:r>
              <a:rPr lang="en-US" sz="1600" b="0" u="none" strike="noStrike" dirty="0">
                <a:solidFill>
                  <a:srgbClr val="000000"/>
                </a:solidFill>
                <a:effectLst/>
                <a:uFillTx/>
                <a:latin typeface="+mn-lt"/>
              </a:rPr>
              <a:t>): also this kind of articles require a short summary (for bibliographies: structure and the period considered, for obituaries: a brief description of the scholar and of his scientific interests)</a:t>
            </a:r>
            <a:endParaRPr lang="it-IT" sz="1600" b="0" u="none" strike="noStrike" dirty="0">
              <a:solidFill>
                <a:srgbClr val="000000"/>
              </a:solidFill>
              <a:effectLst/>
              <a:uFillTx/>
              <a:latin typeface="+mn-lt"/>
            </a:endParaRPr>
          </a:p>
        </p:txBody>
      </p:sp>
      <p:sp>
        <p:nvSpPr>
          <p:cNvPr id="4" name="Rectangle 3">
            <a:extLst>
              <a:ext uri="{FF2B5EF4-FFF2-40B4-BE49-F238E27FC236}">
                <a16:creationId xmlns:a16="http://schemas.microsoft.com/office/drawing/2014/main" id="{CD0DE36F-6A8F-4292-E155-178D9E8EB88E}"/>
              </a:ext>
            </a:extLst>
          </p:cNvPr>
          <p:cNvSpPr/>
          <p:nvPr/>
        </p:nvSpPr>
        <p:spPr>
          <a:xfrm>
            <a:off x="0" y="6180944"/>
            <a:ext cx="9144000" cy="67705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64410CF1-E41F-855E-AD85-88F4510948EA}"/>
              </a:ext>
            </a:extLst>
          </p:cNvPr>
          <p:cNvSpPr>
            <a:spLocks noGrp="1"/>
          </p:cNvSpPr>
          <p:nvPr>
            <p:ph type="sldNum" idx="3"/>
          </p:nvPr>
        </p:nvSpPr>
        <p:spPr>
          <a:xfrm>
            <a:off x="6133051" y="6318592"/>
            <a:ext cx="2471309" cy="401760"/>
          </a:xfrm>
        </p:spPr>
        <p:txBody>
          <a:bodyPr/>
          <a:lstStyle/>
          <a:p>
            <a:pPr algn="r"/>
            <a:r>
              <a:rPr lang="en-US" i="1" dirty="0" err="1">
                <a:solidFill>
                  <a:schemeClr val="bg1"/>
                </a:solidFill>
              </a:rPr>
              <a:t>Medioevo</a:t>
            </a:r>
            <a:r>
              <a:rPr lang="en-US" i="1" dirty="0">
                <a:solidFill>
                  <a:schemeClr val="bg1"/>
                </a:solidFill>
              </a:rPr>
              <a:t> </a:t>
            </a:r>
            <a:r>
              <a:rPr lang="en-US" i="1" dirty="0" err="1">
                <a:solidFill>
                  <a:schemeClr val="bg1"/>
                </a:solidFill>
              </a:rPr>
              <a:t>latino</a:t>
            </a:r>
            <a:r>
              <a:rPr lang="en-US" dirty="0">
                <a:solidFill>
                  <a:schemeClr val="bg1"/>
                </a:solidFill>
              </a:rPr>
              <a:t> #</a:t>
            </a:r>
            <a:fld id="{C8DCA655-3D58-4796-BDD2-DEB273765E19}" type="slidenum">
              <a:rPr lang="en-US" smtClean="0">
                <a:solidFill>
                  <a:schemeClr val="bg1"/>
                </a:solidFill>
              </a:rPr>
              <a:pPr algn="r"/>
              <a:t>7</a:t>
            </a:fld>
            <a:endParaRPr lang="en-US" dirty="0">
              <a:solidFill>
                <a:schemeClr val="bg1"/>
              </a:solidFill>
            </a:endParaRPr>
          </a:p>
        </p:txBody>
      </p:sp>
      <p:pic>
        <p:nvPicPr>
          <p:cNvPr id="7" name="Picture 6" descr="A circular object with a drawing of a monkey&#10;&#10;AI-generated content may be incorrect.">
            <a:extLst>
              <a:ext uri="{FF2B5EF4-FFF2-40B4-BE49-F238E27FC236}">
                <a16:creationId xmlns:a16="http://schemas.microsoft.com/office/drawing/2014/main" id="{44DFBE93-D4B4-6987-6330-AF820D1D29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360" y="6244312"/>
            <a:ext cx="557030" cy="55031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p:cNvSpPr>
          <p:nvPr>
            <p:ph type="title"/>
          </p:nvPr>
        </p:nvSpPr>
        <p:spPr>
          <a:xfrm>
            <a:off x="468360" y="0"/>
            <a:ext cx="8229600" cy="845268"/>
          </a:xfrm>
          <a:prstGeom prst="rect">
            <a:avLst/>
          </a:prstGeom>
          <a:noFill/>
          <a:ln w="0">
            <a:noFill/>
          </a:ln>
        </p:spPr>
        <p:txBody>
          <a:bodyPr lIns="90000" tIns="46800" rIns="90000" bIns="46800" anchor="ctr">
            <a:noAutofit/>
          </a:bodyPr>
          <a:lstStyle/>
          <a:p>
            <a:pPr indent="0" algn="just">
              <a:lnSpc>
                <a:spcPct val="100000"/>
              </a:lnSpc>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US" sz="2400" b="1" u="none" strike="noStrike" dirty="0" err="1">
                <a:solidFill>
                  <a:srgbClr val="333399"/>
                </a:solidFill>
                <a:effectLst/>
                <a:uFillTx/>
              </a:rPr>
              <a:t>Lemmata</a:t>
            </a:r>
            <a:r>
              <a:rPr lang="en-US" sz="2400" b="1" u="none" strike="noStrike" dirty="0">
                <a:solidFill>
                  <a:srgbClr val="333399"/>
                </a:solidFill>
                <a:effectLst/>
                <a:uFillTx/>
              </a:rPr>
              <a:t> of the authors, their works and anonymous texts </a:t>
            </a:r>
            <a:r>
              <a:rPr lang="en-US" sz="1800" b="1" u="none" strike="noStrike" dirty="0">
                <a:solidFill>
                  <a:srgbClr val="333399"/>
                </a:solidFill>
                <a:effectLst/>
                <a:uFillTx/>
              </a:rPr>
              <a:t>(I)</a:t>
            </a:r>
            <a:endParaRPr lang="it-IT" sz="1800" b="0" u="none" strike="noStrike" dirty="0">
              <a:solidFill>
                <a:srgbClr val="000000"/>
              </a:solidFill>
              <a:effectLst/>
              <a:uFillTx/>
            </a:endParaRPr>
          </a:p>
        </p:txBody>
      </p:sp>
      <p:sp>
        <p:nvSpPr>
          <p:cNvPr id="49" name="PlaceHolder 2"/>
          <p:cNvSpPr>
            <a:spLocks noGrp="1"/>
          </p:cNvSpPr>
          <p:nvPr>
            <p:ph/>
          </p:nvPr>
        </p:nvSpPr>
        <p:spPr>
          <a:xfrm>
            <a:off x="468360" y="908636"/>
            <a:ext cx="8229600" cy="4802616"/>
          </a:xfrm>
          <a:prstGeom prst="rect">
            <a:avLst/>
          </a:prstGeom>
          <a:noFill/>
          <a:ln w="0">
            <a:noFill/>
          </a:ln>
        </p:spPr>
        <p:txBody>
          <a:bodyPr lIns="90000" tIns="46800" rIns="90000" bIns="46800" anchor="t">
            <a:normAutofit lnSpcReduction="10000"/>
          </a:bodyPr>
          <a:lstStyle/>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this category of </a:t>
            </a:r>
            <a:r>
              <a:rPr lang="en-US" sz="1600" b="0" u="none" strike="noStrike" dirty="0" err="1">
                <a:solidFill>
                  <a:srgbClr val="000000"/>
                </a:solidFill>
                <a:effectLst/>
                <a:uFillTx/>
                <a:latin typeface="+mn-lt"/>
              </a:rPr>
              <a:t>lemmata</a:t>
            </a:r>
            <a:r>
              <a:rPr lang="en-US" sz="1600" b="0" u="none" strike="noStrike" dirty="0">
                <a:solidFill>
                  <a:srgbClr val="000000"/>
                </a:solidFill>
                <a:effectLst/>
                <a:uFillTx/>
                <a:latin typeface="+mn-lt"/>
              </a:rPr>
              <a:t> (key-words) is in sections Authors and texts (Part One), in </a:t>
            </a:r>
            <a:r>
              <a:rPr lang="en-US" sz="1600" b="0" u="none" strike="noStrike" dirty="0" err="1">
                <a:solidFill>
                  <a:srgbClr val="000000"/>
                </a:solidFill>
                <a:effectLst/>
                <a:uFillTx/>
                <a:latin typeface="+mn-lt"/>
              </a:rPr>
              <a:t>Fortleben</a:t>
            </a:r>
            <a:r>
              <a:rPr lang="en-US" sz="1600" b="0" u="none" strike="noStrike" dirty="0">
                <a:solidFill>
                  <a:srgbClr val="000000"/>
                </a:solidFill>
                <a:effectLst/>
                <a:uFillTx/>
                <a:latin typeface="+mn-lt"/>
              </a:rPr>
              <a:t> (Part Two) and in many subsections of Part Three listing series of anonymous texts</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a:solidFill>
                  <a:srgbClr val="000000"/>
                </a:solidFill>
                <a:effectLst/>
                <a:uFillTx/>
                <a:latin typeface="+mn-lt"/>
              </a:rPr>
              <a:t>the list of authors in MEL is the authority list realized by BISLAM (</a:t>
            </a:r>
            <a:r>
              <a:rPr lang="en-GB" sz="1600" b="0" u="none" strike="noStrike" dirty="0">
                <a:solidFill>
                  <a:srgbClr val="000000"/>
                </a:solidFill>
                <a:effectLst/>
                <a:uFillTx/>
                <a:latin typeface="+mn-lt"/>
              </a:rPr>
              <a:t>Bibliotheca </a:t>
            </a:r>
            <a:r>
              <a:rPr lang="en-GB" sz="1600" b="0" u="none" strike="noStrike" dirty="0" err="1">
                <a:solidFill>
                  <a:srgbClr val="000000"/>
                </a:solidFill>
                <a:effectLst/>
                <a:uFillTx/>
                <a:latin typeface="+mn-lt"/>
              </a:rPr>
              <a:t>Scriptorum</a:t>
            </a:r>
            <a:r>
              <a:rPr lang="en-GB" sz="1600" b="0" u="none" strike="noStrike" dirty="0">
                <a:solidFill>
                  <a:srgbClr val="000000"/>
                </a:solidFill>
                <a:effectLst/>
                <a:uFillTx/>
                <a:latin typeface="+mn-lt"/>
              </a:rPr>
              <a:t> </a:t>
            </a:r>
            <a:r>
              <a:rPr lang="en-GB" sz="1600" b="0" u="none" strike="noStrike" dirty="0" err="1">
                <a:solidFill>
                  <a:srgbClr val="000000"/>
                </a:solidFill>
                <a:effectLst/>
                <a:uFillTx/>
                <a:latin typeface="+mn-lt"/>
              </a:rPr>
              <a:t>Latinorum</a:t>
            </a:r>
            <a:r>
              <a:rPr lang="en-GB" sz="1600" b="0" u="none" strike="noStrike" dirty="0">
                <a:solidFill>
                  <a:srgbClr val="000000"/>
                </a:solidFill>
                <a:effectLst/>
                <a:uFillTx/>
                <a:latin typeface="+mn-lt"/>
              </a:rPr>
              <a:t> </a:t>
            </a:r>
            <a:r>
              <a:rPr lang="en-GB" sz="1600" b="0" u="none" strike="noStrike" dirty="0" err="1">
                <a:solidFill>
                  <a:srgbClr val="000000"/>
                </a:solidFill>
                <a:effectLst/>
                <a:uFillTx/>
                <a:latin typeface="+mn-lt"/>
              </a:rPr>
              <a:t>Medii</a:t>
            </a:r>
            <a:r>
              <a:rPr lang="en-GB" sz="1600" b="0" u="none" strike="noStrike" dirty="0">
                <a:solidFill>
                  <a:srgbClr val="000000"/>
                </a:solidFill>
                <a:effectLst/>
                <a:uFillTx/>
                <a:latin typeface="+mn-lt"/>
              </a:rPr>
              <a:t> </a:t>
            </a:r>
            <a:r>
              <a:rPr lang="en-GB" sz="1600" b="0" u="none" strike="noStrike" dirty="0" err="1">
                <a:solidFill>
                  <a:srgbClr val="000000"/>
                </a:solidFill>
                <a:effectLst/>
                <a:uFillTx/>
                <a:latin typeface="+mn-lt"/>
              </a:rPr>
              <a:t>Recentiorisque</a:t>
            </a:r>
            <a:r>
              <a:rPr lang="en-GB" sz="1600" b="0" u="none" strike="noStrike" dirty="0">
                <a:solidFill>
                  <a:srgbClr val="000000"/>
                </a:solidFill>
                <a:effectLst/>
                <a:uFillTx/>
                <a:latin typeface="+mn-lt"/>
              </a:rPr>
              <a:t> </a:t>
            </a:r>
            <a:r>
              <a:rPr lang="en-GB" sz="1600" b="0" u="none" strike="noStrike" dirty="0" err="1">
                <a:solidFill>
                  <a:srgbClr val="000000"/>
                </a:solidFill>
                <a:effectLst/>
                <a:uFillTx/>
                <a:latin typeface="+mn-lt"/>
              </a:rPr>
              <a:t>Aevi</a:t>
            </a:r>
            <a:r>
              <a:rPr lang="en-GB" sz="1600" b="0" u="none" strike="noStrike" dirty="0">
                <a:solidFill>
                  <a:srgbClr val="000000"/>
                </a:solidFill>
                <a:effectLst/>
                <a:uFillTx/>
                <a:latin typeface="+mn-lt"/>
              </a:rPr>
              <a:t>) and is part of the integrated archive (AIM = </a:t>
            </a:r>
            <a:r>
              <a:rPr lang="en-GB" sz="1600" b="0" u="none" strike="noStrike" dirty="0" err="1">
                <a:solidFill>
                  <a:srgbClr val="000000"/>
                </a:solidFill>
                <a:effectLst/>
                <a:uFillTx/>
                <a:latin typeface="+mn-lt"/>
              </a:rPr>
              <a:t>Archivio</a:t>
            </a:r>
            <a:r>
              <a:rPr lang="en-GB" sz="1600" b="0" u="none" strike="noStrike" dirty="0">
                <a:solidFill>
                  <a:srgbClr val="000000"/>
                </a:solidFill>
                <a:effectLst/>
                <a:uFillTx/>
                <a:latin typeface="+mn-lt"/>
              </a:rPr>
              <a:t> </a:t>
            </a:r>
            <a:r>
              <a:rPr lang="en-GB" sz="1600" b="0" u="none" strike="noStrike" dirty="0" err="1">
                <a:solidFill>
                  <a:srgbClr val="000000"/>
                </a:solidFill>
                <a:effectLst/>
                <a:uFillTx/>
                <a:latin typeface="+mn-lt"/>
              </a:rPr>
              <a:t>integrato</a:t>
            </a:r>
            <a:r>
              <a:rPr lang="en-GB" sz="1600" b="0" u="none" strike="noStrike" dirty="0">
                <a:solidFill>
                  <a:srgbClr val="000000"/>
                </a:solidFill>
                <a:effectLst/>
                <a:uFillTx/>
                <a:latin typeface="+mn-lt"/>
              </a:rPr>
              <a:t> per il </a:t>
            </a:r>
            <a:r>
              <a:rPr lang="en-GB" sz="1600" b="0" u="none" strike="noStrike" dirty="0" err="1">
                <a:solidFill>
                  <a:srgbClr val="000000"/>
                </a:solidFill>
                <a:effectLst/>
                <a:uFillTx/>
                <a:latin typeface="+mn-lt"/>
              </a:rPr>
              <a:t>medioevo</a:t>
            </a:r>
            <a:r>
              <a:rPr lang="en-GB" sz="1600" b="0" u="none" strike="noStrike" dirty="0">
                <a:solidFill>
                  <a:srgbClr val="000000"/>
                </a:solidFill>
                <a:effectLst/>
                <a:uFillTx/>
                <a:latin typeface="+mn-lt"/>
              </a:rPr>
              <a:t>)</a:t>
            </a:r>
            <a:r>
              <a:rPr lang="en-US" sz="1600" b="0" u="none" strike="noStrike" dirty="0">
                <a:solidFill>
                  <a:srgbClr val="000000"/>
                </a:solidFill>
                <a:effectLst/>
                <a:uFillTx/>
                <a:latin typeface="+mn-lt"/>
              </a:rPr>
              <a:t>. It is constantly updated with new authors by «</a:t>
            </a:r>
            <a:r>
              <a:rPr lang="en-US" sz="1600" b="0" u="none" strike="noStrike" dirty="0" err="1">
                <a:solidFill>
                  <a:srgbClr val="000000"/>
                </a:solidFill>
                <a:effectLst/>
                <a:uFillTx/>
                <a:latin typeface="+mn-lt"/>
              </a:rPr>
              <a:t>Medioevo</a:t>
            </a:r>
            <a:r>
              <a:rPr lang="en-US" sz="1600" b="0" u="none" strike="noStrike" dirty="0">
                <a:solidFill>
                  <a:srgbClr val="000000"/>
                </a:solidFill>
                <a:effectLst/>
                <a:uFillTx/>
                <a:latin typeface="+mn-lt"/>
              </a:rPr>
              <a:t> </a:t>
            </a:r>
            <a:r>
              <a:rPr lang="en-US" sz="1600" b="0" u="none" strike="noStrike" dirty="0" err="1">
                <a:solidFill>
                  <a:srgbClr val="000000"/>
                </a:solidFill>
                <a:effectLst/>
                <a:uFillTx/>
                <a:latin typeface="+mn-lt"/>
              </a:rPr>
              <a:t>latino</a:t>
            </a:r>
            <a:r>
              <a:rPr lang="en-US" sz="1600" b="0" u="none" strike="noStrike" dirty="0">
                <a:solidFill>
                  <a:srgbClr val="000000"/>
                </a:solidFill>
                <a:effectLst/>
                <a:uFillTx/>
                <a:latin typeface="+mn-lt"/>
              </a:rPr>
              <a:t>», by CALMA (</a:t>
            </a:r>
            <a:r>
              <a:rPr lang="en-GB" sz="1600" b="0" u="none" strike="noStrike" dirty="0">
                <a:solidFill>
                  <a:srgbClr val="000000"/>
                </a:solidFill>
                <a:effectLst/>
                <a:uFillTx/>
                <a:latin typeface="+mn-lt"/>
              </a:rPr>
              <a:t>«Bibliotheca </a:t>
            </a:r>
            <a:r>
              <a:rPr lang="en-GB" sz="1600" b="0" u="none" strike="noStrike" dirty="0" err="1">
                <a:solidFill>
                  <a:srgbClr val="000000"/>
                </a:solidFill>
                <a:effectLst/>
                <a:uFillTx/>
                <a:latin typeface="+mn-lt"/>
              </a:rPr>
              <a:t>Scriptorum</a:t>
            </a:r>
            <a:r>
              <a:rPr lang="en-GB" sz="1600" b="0" u="none" strike="noStrike" dirty="0">
                <a:solidFill>
                  <a:srgbClr val="000000"/>
                </a:solidFill>
                <a:effectLst/>
                <a:uFillTx/>
                <a:latin typeface="+mn-lt"/>
              </a:rPr>
              <a:t> </a:t>
            </a:r>
            <a:r>
              <a:rPr lang="en-GB" sz="1600" b="0" u="none" strike="noStrike" dirty="0" err="1">
                <a:solidFill>
                  <a:srgbClr val="000000"/>
                </a:solidFill>
                <a:effectLst/>
                <a:uFillTx/>
                <a:latin typeface="+mn-lt"/>
              </a:rPr>
              <a:t>Latinorum</a:t>
            </a:r>
            <a:r>
              <a:rPr lang="en-GB" sz="1600" b="0" u="none" strike="noStrike" dirty="0">
                <a:solidFill>
                  <a:srgbClr val="000000"/>
                </a:solidFill>
                <a:effectLst/>
                <a:uFillTx/>
                <a:latin typeface="+mn-lt"/>
              </a:rPr>
              <a:t> </a:t>
            </a:r>
            <a:r>
              <a:rPr lang="en-GB" sz="1600" b="0" u="none" strike="noStrike" dirty="0" err="1">
                <a:solidFill>
                  <a:srgbClr val="000000"/>
                </a:solidFill>
                <a:effectLst/>
                <a:uFillTx/>
                <a:latin typeface="+mn-lt"/>
              </a:rPr>
              <a:t>Medii</a:t>
            </a:r>
            <a:r>
              <a:rPr lang="en-GB" sz="1600" b="0" u="none" strike="noStrike" dirty="0">
                <a:solidFill>
                  <a:srgbClr val="000000"/>
                </a:solidFill>
                <a:effectLst/>
                <a:uFillTx/>
                <a:latin typeface="+mn-lt"/>
              </a:rPr>
              <a:t> </a:t>
            </a:r>
            <a:r>
              <a:rPr lang="en-GB" sz="1600" b="0" u="none" strike="noStrike" dirty="0" err="1">
                <a:solidFill>
                  <a:srgbClr val="000000"/>
                </a:solidFill>
                <a:effectLst/>
                <a:uFillTx/>
                <a:latin typeface="+mn-lt"/>
              </a:rPr>
              <a:t>Recentiorisque</a:t>
            </a:r>
            <a:r>
              <a:rPr lang="en-GB" sz="1600" b="0" u="none" strike="noStrike" dirty="0">
                <a:solidFill>
                  <a:srgbClr val="000000"/>
                </a:solidFill>
                <a:effectLst/>
                <a:uFillTx/>
                <a:latin typeface="+mn-lt"/>
              </a:rPr>
              <a:t> </a:t>
            </a:r>
            <a:r>
              <a:rPr lang="en-GB" sz="1600" b="0" u="none" strike="noStrike" dirty="0" err="1">
                <a:solidFill>
                  <a:srgbClr val="000000"/>
                </a:solidFill>
                <a:effectLst/>
                <a:uFillTx/>
                <a:latin typeface="+mn-lt"/>
              </a:rPr>
              <a:t>Aevi</a:t>
            </a:r>
            <a:r>
              <a:rPr lang="en-GB" sz="1600" b="0" u="none" strike="noStrike" dirty="0">
                <a:solidFill>
                  <a:srgbClr val="000000"/>
                </a:solidFill>
                <a:effectLst/>
                <a:uFillTx/>
                <a:latin typeface="+mn-lt"/>
              </a:rPr>
              <a:t>) </a:t>
            </a:r>
            <a:r>
              <a:rPr lang="en-US" sz="1600" b="0" u="none" strike="noStrike" dirty="0">
                <a:solidFill>
                  <a:srgbClr val="000000"/>
                </a:solidFill>
                <a:effectLst/>
                <a:uFillTx/>
                <a:latin typeface="+mn-lt"/>
              </a:rPr>
              <a:t>and by other projects that are part of the integrated archive (AIM)</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r>
              <a:rPr lang="en-US" sz="1600" b="0" u="none" strike="noStrike" dirty="0" err="1">
                <a:solidFill>
                  <a:srgbClr val="000000"/>
                </a:solidFill>
                <a:effectLst/>
                <a:uFillTx/>
                <a:latin typeface="+mn-lt"/>
              </a:rPr>
              <a:t>lemmata</a:t>
            </a:r>
            <a:r>
              <a:rPr lang="en-US" sz="1600" b="0" u="none" strike="noStrike" dirty="0">
                <a:solidFill>
                  <a:srgbClr val="000000"/>
                </a:solidFill>
                <a:effectLst/>
                <a:uFillTx/>
                <a:latin typeface="+mn-lt"/>
              </a:rPr>
              <a:t> for authors are always given in Latin and appear in the volumes of «</a:t>
            </a:r>
            <a:r>
              <a:rPr lang="en-US" sz="1600" b="0" u="none" strike="noStrike" dirty="0" err="1">
                <a:solidFill>
                  <a:srgbClr val="000000"/>
                </a:solidFill>
                <a:effectLst/>
                <a:uFillTx/>
                <a:latin typeface="+mn-lt"/>
              </a:rPr>
              <a:t>Medioevo</a:t>
            </a:r>
            <a:r>
              <a:rPr lang="en-US" sz="1600" b="0" u="none" strike="noStrike" dirty="0">
                <a:solidFill>
                  <a:srgbClr val="000000"/>
                </a:solidFill>
                <a:effectLst/>
                <a:uFillTx/>
                <a:latin typeface="+mn-lt"/>
              </a:rPr>
              <a:t> </a:t>
            </a:r>
            <a:r>
              <a:rPr lang="en-US" sz="1600" b="0" u="none" strike="noStrike" dirty="0" err="1">
                <a:solidFill>
                  <a:srgbClr val="000000"/>
                </a:solidFill>
                <a:effectLst/>
                <a:uFillTx/>
                <a:latin typeface="+mn-lt"/>
              </a:rPr>
              <a:t>latino</a:t>
            </a:r>
            <a:r>
              <a:rPr lang="en-US" sz="1600" b="0" u="none" strike="noStrike" dirty="0">
                <a:solidFill>
                  <a:srgbClr val="000000"/>
                </a:solidFill>
                <a:effectLst/>
                <a:uFillTx/>
                <a:latin typeface="+mn-lt"/>
              </a:rPr>
              <a:t>» in alphabetical order by first name (</a:t>
            </a:r>
            <a:r>
              <a:rPr lang="en-US" sz="1600" b="0" u="none" strike="noStrike" dirty="0" err="1">
                <a:solidFill>
                  <a:srgbClr val="000000"/>
                </a:solidFill>
                <a:effectLst/>
                <a:uFillTx/>
                <a:latin typeface="+mn-lt"/>
              </a:rPr>
              <a:t>ie</a:t>
            </a:r>
            <a:r>
              <a:rPr lang="en-US" sz="1600" b="0" u="none" strike="noStrike" dirty="0">
                <a:solidFill>
                  <a:srgbClr val="000000"/>
                </a:solidFill>
                <a:effectLst/>
                <a:uFillTx/>
                <a:latin typeface="+mn-lt"/>
              </a:rPr>
              <a:t> the first element is always the first name of the medieval author); all the other parts do not follow a fixed pattern, but are variously combined according to the specific cases</a:t>
            </a:r>
            <a:endParaRPr lang="it-IT" sz="1600" b="0" u="none" strike="noStrike" dirty="0">
              <a:solidFill>
                <a:srgbClr val="000000"/>
              </a:solidFill>
              <a:effectLst/>
              <a:uFillTx/>
              <a:latin typeface="+mn-lt"/>
            </a:endParaRPr>
          </a:p>
          <a:p>
            <a:pPr marL="341280" indent="-328680" algn="just">
              <a:lnSpc>
                <a:spcPct val="150000"/>
              </a:lnSpc>
              <a:spcBef>
                <a:spcPts val="462"/>
              </a:spcBef>
              <a:spcAft>
                <a:spcPts val="62"/>
              </a:spcAft>
              <a:buNone/>
              <a:tabLst>
                <a:tab pos="0" algn="l"/>
                <a:tab pos="328680" algn="l"/>
                <a:tab pos="433440" algn="l"/>
                <a:tab pos="882720" algn="l"/>
                <a:tab pos="1332000" algn="l"/>
                <a:tab pos="1781280" algn="l"/>
                <a:tab pos="2230560" algn="l"/>
                <a:tab pos="2679840" algn="l"/>
                <a:tab pos="3129120" algn="l"/>
                <a:tab pos="3578400" algn="l"/>
                <a:tab pos="4027320" algn="l"/>
                <a:tab pos="4476600" algn="l"/>
                <a:tab pos="4925880" algn="l"/>
                <a:tab pos="5375160" algn="l"/>
                <a:tab pos="5824440" algn="l"/>
                <a:tab pos="6273720" algn="l"/>
                <a:tab pos="6723000" algn="l"/>
                <a:tab pos="7172280" algn="l"/>
                <a:tab pos="7621560" algn="l"/>
                <a:tab pos="8070840" algn="l"/>
                <a:tab pos="8520120" algn="l"/>
                <a:tab pos="8969400" algn="l"/>
                <a:tab pos="8985240" algn="l"/>
                <a:tab pos="9434520" algn="l"/>
                <a:tab pos="9883800" algn="l"/>
                <a:tab pos="10333080" algn="l"/>
                <a:tab pos="10782360" algn="l"/>
              </a:tabLst>
            </a:pPr>
            <a:endParaRPr lang="it-IT" sz="1600" b="0" u="none" strike="noStrike" dirty="0">
              <a:solidFill>
                <a:srgbClr val="000000"/>
              </a:solidFill>
              <a:effectLst/>
              <a:uFillTx/>
              <a:latin typeface="+mn-lt"/>
            </a:endParaRPr>
          </a:p>
        </p:txBody>
      </p:sp>
      <p:sp>
        <p:nvSpPr>
          <p:cNvPr id="4" name="Rectangle 3">
            <a:extLst>
              <a:ext uri="{FF2B5EF4-FFF2-40B4-BE49-F238E27FC236}">
                <a16:creationId xmlns:a16="http://schemas.microsoft.com/office/drawing/2014/main" id="{0BA977F3-CC44-9993-FFC4-FD4DC95F7F31}"/>
              </a:ext>
            </a:extLst>
          </p:cNvPr>
          <p:cNvSpPr/>
          <p:nvPr/>
        </p:nvSpPr>
        <p:spPr>
          <a:xfrm>
            <a:off x="0" y="6180944"/>
            <a:ext cx="9144000" cy="67705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361A0ACE-CCF4-08C5-0A75-2A8E8766B03E}"/>
              </a:ext>
            </a:extLst>
          </p:cNvPr>
          <p:cNvSpPr>
            <a:spLocks noGrp="1"/>
          </p:cNvSpPr>
          <p:nvPr>
            <p:ph type="sldNum" idx="3"/>
          </p:nvPr>
        </p:nvSpPr>
        <p:spPr>
          <a:xfrm>
            <a:off x="6133051" y="6318592"/>
            <a:ext cx="2471309" cy="401760"/>
          </a:xfrm>
        </p:spPr>
        <p:txBody>
          <a:bodyPr/>
          <a:lstStyle/>
          <a:p>
            <a:pPr algn="r"/>
            <a:r>
              <a:rPr lang="en-US" i="1" dirty="0" err="1">
                <a:solidFill>
                  <a:schemeClr val="bg1"/>
                </a:solidFill>
              </a:rPr>
              <a:t>Medioevo</a:t>
            </a:r>
            <a:r>
              <a:rPr lang="en-US" i="1" dirty="0">
                <a:solidFill>
                  <a:schemeClr val="bg1"/>
                </a:solidFill>
              </a:rPr>
              <a:t> </a:t>
            </a:r>
            <a:r>
              <a:rPr lang="en-US" i="1" dirty="0" err="1">
                <a:solidFill>
                  <a:schemeClr val="bg1"/>
                </a:solidFill>
              </a:rPr>
              <a:t>latino</a:t>
            </a:r>
            <a:r>
              <a:rPr lang="en-US" dirty="0">
                <a:solidFill>
                  <a:schemeClr val="bg1"/>
                </a:solidFill>
              </a:rPr>
              <a:t> #</a:t>
            </a:r>
            <a:fld id="{C8DCA655-3D58-4796-BDD2-DEB273765E19}" type="slidenum">
              <a:rPr lang="en-US" smtClean="0">
                <a:solidFill>
                  <a:schemeClr val="bg1"/>
                </a:solidFill>
              </a:rPr>
              <a:pPr algn="r"/>
              <a:t>8</a:t>
            </a:fld>
            <a:endParaRPr lang="en-US" dirty="0">
              <a:solidFill>
                <a:schemeClr val="bg1"/>
              </a:solidFill>
            </a:endParaRPr>
          </a:p>
        </p:txBody>
      </p:sp>
      <p:pic>
        <p:nvPicPr>
          <p:cNvPr id="7" name="Picture 6" descr="A circular object with a drawing of a monkey&#10;&#10;AI-generated content may be incorrect.">
            <a:extLst>
              <a:ext uri="{FF2B5EF4-FFF2-40B4-BE49-F238E27FC236}">
                <a16:creationId xmlns:a16="http://schemas.microsoft.com/office/drawing/2014/main" id="{6CC1855B-8481-BD80-4EA4-13049263A9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360" y="6244312"/>
            <a:ext cx="557030" cy="550319"/>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PlaceHolder 1"/>
          <p:cNvSpPr>
            <a:spLocks noGrp="1"/>
          </p:cNvSpPr>
          <p:nvPr>
            <p:ph type="title"/>
          </p:nvPr>
        </p:nvSpPr>
        <p:spPr>
          <a:xfrm>
            <a:off x="468360" y="0"/>
            <a:ext cx="8229600" cy="845268"/>
          </a:xfrm>
          <a:prstGeom prst="rect">
            <a:avLst/>
          </a:prstGeom>
          <a:noFill/>
          <a:ln w="0">
            <a:noFill/>
          </a:ln>
        </p:spPr>
        <p:txBody>
          <a:bodyPr lIns="90000" tIns="46800" rIns="90000" bIns="46800" anchor="ctr">
            <a:noAutofit/>
          </a:bodyPr>
          <a:lstStyle/>
          <a:p>
            <a:pPr indent="0" algn="just">
              <a:lnSpc>
                <a:spcPct val="100000"/>
              </a:lnSpc>
              <a:spcBef>
                <a:spcPts val="62"/>
              </a:spcBef>
              <a:spcAft>
                <a:spcPts val="62"/>
              </a:spcAft>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en-US" sz="2400" b="1" u="none" strike="noStrike" dirty="0" err="1">
                <a:solidFill>
                  <a:srgbClr val="333399"/>
                </a:solidFill>
                <a:effectLst/>
                <a:uFillTx/>
              </a:rPr>
              <a:t>Lemmata</a:t>
            </a:r>
            <a:r>
              <a:rPr lang="en-US" sz="2400" b="1" u="none" strike="noStrike" dirty="0">
                <a:solidFill>
                  <a:srgbClr val="333399"/>
                </a:solidFill>
                <a:effectLst/>
                <a:uFillTx/>
              </a:rPr>
              <a:t> of the authors, their works and anonymous texts </a:t>
            </a:r>
            <a:r>
              <a:rPr lang="en-US" sz="1800" b="1" u="none" strike="noStrike" dirty="0">
                <a:solidFill>
                  <a:srgbClr val="333399"/>
                </a:solidFill>
                <a:effectLst/>
                <a:uFillTx/>
              </a:rPr>
              <a:t>(II)</a:t>
            </a:r>
            <a:endParaRPr lang="it-IT" sz="1800" b="0" u="none" strike="noStrike" dirty="0">
              <a:solidFill>
                <a:srgbClr val="000000"/>
              </a:solidFill>
              <a:effectLst/>
              <a:uFillTx/>
            </a:endParaRPr>
          </a:p>
        </p:txBody>
      </p:sp>
      <p:sp>
        <p:nvSpPr>
          <p:cNvPr id="52" name="PlaceHolder 2"/>
          <p:cNvSpPr>
            <a:spLocks noGrp="1"/>
          </p:cNvSpPr>
          <p:nvPr>
            <p:ph/>
          </p:nvPr>
        </p:nvSpPr>
        <p:spPr>
          <a:xfrm>
            <a:off x="468360" y="982917"/>
            <a:ext cx="8229600" cy="5088100"/>
          </a:xfrm>
          <a:prstGeom prst="rect">
            <a:avLst/>
          </a:prstGeom>
          <a:noFill/>
          <a:ln w="0">
            <a:noFill/>
          </a:ln>
        </p:spPr>
        <p:txBody>
          <a:bodyPr lIns="90000" tIns="46800" rIns="90000" bIns="46800" anchor="t">
            <a:normAutofit/>
          </a:bodyPr>
          <a:lstStyle/>
          <a:p>
            <a:pPr marL="328680" indent="-328680" algn="just">
              <a:lnSpc>
                <a:spcPct val="150000"/>
              </a:lnSpc>
              <a:spcBef>
                <a:spcPts val="462"/>
              </a:spcBef>
              <a:spcAft>
                <a:spcPts val="62"/>
              </a:spcAft>
              <a:buClr>
                <a:srgbClr val="333399"/>
              </a:buClr>
              <a:buSzPct val="135000"/>
              <a:buFont typeface="Wingdings" charset="2"/>
              <a:buChar char=""/>
              <a:tabLst>
                <a:tab pos="0" algn="l"/>
                <a:tab pos="341280" algn="l"/>
                <a:tab pos="446040" algn="l"/>
                <a:tab pos="895320" algn="l"/>
                <a:tab pos="1344600" algn="l"/>
                <a:tab pos="1793880" algn="l"/>
                <a:tab pos="2243160" algn="l"/>
                <a:tab pos="2692440" algn="l"/>
                <a:tab pos="3141720" algn="l"/>
                <a:tab pos="3591000" algn="l"/>
                <a:tab pos="4040280" algn="l"/>
                <a:tab pos="4489560" algn="l"/>
                <a:tab pos="4938840" algn="l"/>
                <a:tab pos="5388120" algn="l"/>
                <a:tab pos="5837400" algn="l"/>
                <a:tab pos="6286680" algn="l"/>
                <a:tab pos="6735600" algn="l"/>
                <a:tab pos="7184880" algn="l"/>
                <a:tab pos="7634160" algn="l"/>
                <a:tab pos="8083440" algn="l"/>
                <a:tab pos="8532720" algn="l"/>
                <a:tab pos="8982000" algn="l"/>
                <a:tab pos="8985240" algn="l"/>
                <a:tab pos="9434520" algn="l"/>
                <a:tab pos="9883800" algn="l"/>
                <a:tab pos="10333080" algn="l"/>
                <a:tab pos="10782360" algn="l"/>
              </a:tabLst>
            </a:pPr>
            <a:r>
              <a:rPr lang="en-US" sz="1600" b="0" u="none" strike="noStrike" dirty="0" err="1">
                <a:solidFill>
                  <a:srgbClr val="000000"/>
                </a:solidFill>
                <a:effectLst/>
                <a:uFillTx/>
                <a:latin typeface="+mn-lt"/>
              </a:rPr>
              <a:t>lemmata</a:t>
            </a:r>
            <a:r>
              <a:rPr lang="en-US" sz="1600" b="0" u="none" strike="noStrike" dirty="0">
                <a:solidFill>
                  <a:srgbClr val="000000"/>
                </a:solidFill>
                <a:effectLst/>
                <a:uFillTx/>
                <a:latin typeface="+mn-lt"/>
              </a:rPr>
              <a:t> for an author's works and those relating to anonymous texts are managed by two archives very similar to each other that are part of the integrated archive (AIM). The type and amount of information for each entry is visible in Mirabile (</a:t>
            </a:r>
            <a:r>
              <a:rPr lang="en-US" sz="1600" b="0" u="sng" strike="noStrike" dirty="0">
                <a:solidFill>
                  <a:srgbClr val="CCCCFF"/>
                </a:solidFill>
                <a:effectLst/>
                <a:uFillTx/>
                <a:latin typeface="+mn-lt"/>
                <a:hlinkClick r:id="rId3"/>
              </a:rPr>
              <a:t>https://www.mirabileweb.it/</a:t>
            </a:r>
            <a:r>
              <a:rPr lang="en-US" sz="1600" b="0" u="none" strike="noStrike" dirty="0">
                <a:solidFill>
                  <a:srgbClr val="000000"/>
                </a:solidFill>
                <a:effectLst/>
                <a:uFillTx/>
                <a:latin typeface="+mn-lt"/>
              </a:rPr>
              <a:t>); the information that can be entered into the system allows a complete description of the text</a:t>
            </a:r>
            <a:endParaRPr lang="it-IT" sz="1600" b="0" u="none" strike="noStrike" dirty="0">
              <a:solidFill>
                <a:srgbClr val="000000"/>
              </a:solidFill>
              <a:effectLst/>
              <a:uFillTx/>
              <a:latin typeface="+mn-lt"/>
            </a:endParaRPr>
          </a:p>
          <a:p>
            <a:pPr marL="328680" indent="-328680" algn="just">
              <a:lnSpc>
                <a:spcPct val="150000"/>
              </a:lnSpc>
              <a:spcBef>
                <a:spcPts val="462"/>
              </a:spcBef>
              <a:spcAft>
                <a:spcPts val="62"/>
              </a:spcAft>
              <a:buClr>
                <a:srgbClr val="333399"/>
              </a:buClr>
              <a:buSzPct val="135000"/>
              <a:buFont typeface="Wingdings" charset="2"/>
              <a:buChar char=""/>
              <a:tabLst>
                <a:tab pos="0" algn="l"/>
                <a:tab pos="341280" algn="l"/>
                <a:tab pos="446040" algn="l"/>
                <a:tab pos="895320" algn="l"/>
                <a:tab pos="1344600" algn="l"/>
                <a:tab pos="1793880" algn="l"/>
                <a:tab pos="2243160" algn="l"/>
                <a:tab pos="2692440" algn="l"/>
                <a:tab pos="3141720" algn="l"/>
                <a:tab pos="3591000" algn="l"/>
                <a:tab pos="4040280" algn="l"/>
                <a:tab pos="4489560" algn="l"/>
                <a:tab pos="4938840" algn="l"/>
                <a:tab pos="5388120" algn="l"/>
                <a:tab pos="5837400" algn="l"/>
                <a:tab pos="6286680" algn="l"/>
                <a:tab pos="6735600" algn="l"/>
                <a:tab pos="7184880" algn="l"/>
                <a:tab pos="7634160" algn="l"/>
                <a:tab pos="8083440" algn="l"/>
                <a:tab pos="8532720" algn="l"/>
                <a:tab pos="8982000" algn="l"/>
                <a:tab pos="8985240" algn="l"/>
                <a:tab pos="9434520" algn="l"/>
                <a:tab pos="9883800" algn="l"/>
                <a:tab pos="10333080" algn="l"/>
                <a:tab pos="10782360" algn="l"/>
              </a:tabLst>
            </a:pPr>
            <a:r>
              <a:rPr lang="en-US" sz="1600" b="0" u="none" strike="noStrike" dirty="0">
                <a:solidFill>
                  <a:srgbClr val="000000"/>
                </a:solidFill>
                <a:effectLst/>
                <a:uFillTx/>
                <a:latin typeface="+mn-lt"/>
              </a:rPr>
              <a:t>the personal website of each collaborator (the «</a:t>
            </a:r>
            <a:r>
              <a:rPr lang="en-US" sz="1600" b="0" u="none" strike="noStrike" dirty="0" err="1">
                <a:solidFill>
                  <a:srgbClr val="000000"/>
                </a:solidFill>
                <a:effectLst/>
                <a:uFillTx/>
                <a:latin typeface="+mn-lt"/>
              </a:rPr>
              <a:t>Bussolotto</a:t>
            </a:r>
            <a:r>
              <a:rPr lang="en-US" sz="1600" b="0" u="none" strike="noStrike" dirty="0">
                <a:solidFill>
                  <a:srgbClr val="000000"/>
                </a:solidFill>
                <a:effectLst/>
                <a:uFillTx/>
                <a:latin typeface="+mn-lt"/>
              </a:rPr>
              <a:t>») is provided with only a portion of these data: there is a selection of names (are not present name variants and all the information about the author as in BISLAM). Each author presents a full or partial list of his works (usually partial). The lists of anonymous texts are obviously partial (in absolute terms and compared to the situation of the integrated archive)</a:t>
            </a:r>
            <a:endParaRPr lang="it-IT" sz="1600" b="0" u="none" strike="noStrike" dirty="0">
              <a:solidFill>
                <a:srgbClr val="000000"/>
              </a:solidFill>
              <a:effectLst/>
              <a:uFillTx/>
              <a:latin typeface="+mn-lt"/>
            </a:endParaRPr>
          </a:p>
          <a:p>
            <a:pPr marL="341280" indent="-328680">
              <a:lnSpc>
                <a:spcPct val="150000"/>
              </a:lnSpc>
              <a:spcBef>
                <a:spcPts val="462"/>
              </a:spcBef>
              <a:spcAft>
                <a:spcPts val="62"/>
              </a:spcAft>
              <a:buNone/>
              <a:tabLst>
                <a:tab pos="0" algn="l"/>
                <a:tab pos="341280" algn="l"/>
                <a:tab pos="446040" algn="l"/>
                <a:tab pos="895320" algn="l"/>
                <a:tab pos="1344600" algn="l"/>
                <a:tab pos="1793880" algn="l"/>
                <a:tab pos="2243160" algn="l"/>
                <a:tab pos="2692440" algn="l"/>
                <a:tab pos="3141720" algn="l"/>
                <a:tab pos="3591000" algn="l"/>
                <a:tab pos="4040280" algn="l"/>
                <a:tab pos="4489560" algn="l"/>
                <a:tab pos="4938840" algn="l"/>
                <a:tab pos="5388120" algn="l"/>
                <a:tab pos="5837400" algn="l"/>
                <a:tab pos="6286680" algn="l"/>
                <a:tab pos="6735600" algn="l"/>
                <a:tab pos="7184880" algn="l"/>
                <a:tab pos="7634160" algn="l"/>
                <a:tab pos="8083440" algn="l"/>
                <a:tab pos="8532720" algn="l"/>
                <a:tab pos="8982000" algn="l"/>
                <a:tab pos="8985240" algn="l"/>
                <a:tab pos="9434520" algn="l"/>
                <a:tab pos="9883800" algn="l"/>
                <a:tab pos="10333080" algn="l"/>
                <a:tab pos="10782360" algn="l"/>
              </a:tabLst>
            </a:pPr>
            <a:endParaRPr lang="it-IT" sz="1600" b="0" u="none" strike="noStrike" dirty="0">
              <a:solidFill>
                <a:srgbClr val="000000"/>
              </a:solidFill>
              <a:effectLst/>
              <a:uFillTx/>
              <a:latin typeface="+mn-lt"/>
            </a:endParaRPr>
          </a:p>
        </p:txBody>
      </p:sp>
      <p:sp>
        <p:nvSpPr>
          <p:cNvPr id="4" name="Rectangle 3">
            <a:extLst>
              <a:ext uri="{FF2B5EF4-FFF2-40B4-BE49-F238E27FC236}">
                <a16:creationId xmlns:a16="http://schemas.microsoft.com/office/drawing/2014/main" id="{3E909BA6-A61F-8F4E-1383-79D2635D7F42}"/>
              </a:ext>
            </a:extLst>
          </p:cNvPr>
          <p:cNvSpPr/>
          <p:nvPr/>
        </p:nvSpPr>
        <p:spPr>
          <a:xfrm>
            <a:off x="0" y="6180944"/>
            <a:ext cx="9144000" cy="67705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5D0339F5-2DE6-DF0D-E1D7-4BE3244943D3}"/>
              </a:ext>
            </a:extLst>
          </p:cNvPr>
          <p:cNvSpPr>
            <a:spLocks noGrp="1"/>
          </p:cNvSpPr>
          <p:nvPr>
            <p:ph type="sldNum" idx="3"/>
          </p:nvPr>
        </p:nvSpPr>
        <p:spPr>
          <a:xfrm>
            <a:off x="6133051" y="6318592"/>
            <a:ext cx="2471309" cy="401760"/>
          </a:xfrm>
        </p:spPr>
        <p:txBody>
          <a:bodyPr/>
          <a:lstStyle/>
          <a:p>
            <a:pPr algn="r"/>
            <a:r>
              <a:rPr lang="en-US" i="1" dirty="0" err="1">
                <a:solidFill>
                  <a:schemeClr val="bg1"/>
                </a:solidFill>
              </a:rPr>
              <a:t>Medioevo</a:t>
            </a:r>
            <a:r>
              <a:rPr lang="en-US" i="1" dirty="0">
                <a:solidFill>
                  <a:schemeClr val="bg1"/>
                </a:solidFill>
              </a:rPr>
              <a:t> </a:t>
            </a:r>
            <a:r>
              <a:rPr lang="en-US" i="1" dirty="0" err="1">
                <a:solidFill>
                  <a:schemeClr val="bg1"/>
                </a:solidFill>
              </a:rPr>
              <a:t>latino</a:t>
            </a:r>
            <a:r>
              <a:rPr lang="en-US" dirty="0">
                <a:solidFill>
                  <a:schemeClr val="bg1"/>
                </a:solidFill>
              </a:rPr>
              <a:t> #</a:t>
            </a:r>
            <a:fld id="{C8DCA655-3D58-4796-BDD2-DEB273765E19}" type="slidenum">
              <a:rPr lang="en-US" smtClean="0">
                <a:solidFill>
                  <a:schemeClr val="bg1"/>
                </a:solidFill>
              </a:rPr>
              <a:pPr algn="r"/>
              <a:t>9</a:t>
            </a:fld>
            <a:endParaRPr lang="en-US" dirty="0">
              <a:solidFill>
                <a:schemeClr val="bg1"/>
              </a:solidFill>
            </a:endParaRPr>
          </a:p>
        </p:txBody>
      </p:sp>
      <p:pic>
        <p:nvPicPr>
          <p:cNvPr id="7" name="Picture 6" descr="A circular object with a drawing of a monkey&#10;&#10;AI-generated content may be incorrect.">
            <a:extLst>
              <a:ext uri="{FF2B5EF4-FFF2-40B4-BE49-F238E27FC236}">
                <a16:creationId xmlns:a16="http://schemas.microsoft.com/office/drawing/2014/main" id="{1330D5BB-85B7-D4CE-EFD3-6009B73F11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8360" y="6244312"/>
            <a:ext cx="557030" cy="550319"/>
          </a:xfrm>
          <a:prstGeom prst="rect">
            <a:avLst/>
          </a:prstGeom>
        </p:spPr>
      </p:pic>
    </p:spTree>
  </p:cSld>
  <p:clrMapOvr>
    <a:masterClrMapping/>
  </p:clrMapOvr>
</p:sld>
</file>

<file path=ppt/theme/theme1.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2.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327</TotalTime>
  <Words>1819</Words>
  <Application>Microsoft Macintosh PowerPoint</Application>
  <PresentationFormat>On-screen Show (4:3)</PresentationFormat>
  <Paragraphs>53</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Times New Roman</vt:lpstr>
      <vt:lpstr>Wingdings</vt:lpstr>
      <vt:lpstr>Office</vt:lpstr>
      <vt:lpstr>XXIX CORSO INTERNAZIONALE DI  FORMAZIONE BIBLIOGRAFICA  Medioevo latino.  Metodologie e tecniche bibliografiche  Firenze, SISMEL 27 – 31 ottobre 2025</vt:lpstr>
      <vt:lpstr>Abstracts</vt:lpstr>
      <vt:lpstr>Abstracts. Some methodological tips</vt:lpstr>
      <vt:lpstr>Other rules to be followed in compiling an abstract (I)</vt:lpstr>
      <vt:lpstr>Other rules to be followed in compiling an abstract (II)</vt:lpstr>
      <vt:lpstr>Other rules to be followed in compiling an abstract (III)</vt:lpstr>
      <vt:lpstr>Special cases</vt:lpstr>
      <vt:lpstr>Lemmata of the authors, their works and anonymous texts (I)</vt:lpstr>
      <vt:lpstr>Lemmata of the authors, their works and anonymous texts (II)</vt:lpstr>
      <vt:lpstr>What to do when the collaborator must use an entry not present in the lists provided in the personal sites? (I)</vt:lpstr>
      <vt:lpstr>What to do when the collaborator must use an entry not present in the lists provided in the personal sites? (II)</vt:lpstr>
      <vt:lpstr>What to do when the collaborator must use an entry not present in the lists provided in the personal sites? (III)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SCHOOL NEW TECHNOLOGIES, DATABASES AND REPERTORIES FOR MEDIEVAL STUDIES (XVI CORSO INTERNAZIONALE DI FORMAZIONE BIBLIOGRAFICA - Medioevo latino. Metodologie e tecniche bibliografiche) Firenze, Certosa del Galluzzo 24 - 29 settembre 2012</dc:title>
  <dc:subject/>
  <dc:creator>Lucia Pinelli</dc:creator>
  <dc:description/>
  <cp:lastModifiedBy>Matteo Salvestrini</cp:lastModifiedBy>
  <cp:revision>55</cp:revision>
  <dcterms:created xsi:type="dcterms:W3CDTF">2012-09-18T16:08:31Z</dcterms:created>
  <dcterms:modified xsi:type="dcterms:W3CDTF">2025-10-24T03:16:12Z</dcterms:modified>
  <dc:language>it-IT</dc:language>
</cp:coreProperties>
</file>