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slideLayouts/slideLayout1.xml" ContentType="application/vnd.openxmlformats-officedocument.presentationml.slideLayout+xml"/>
  <Override PartName="/ppt/slideLayouts/_rels/slideLayout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it-IT" sz="4400" strike="noStrike" u="none">
                <a:solidFill>
                  <a:srgbClr val="000000"/>
                </a:solidFill>
                <a:effectLst/>
                <a:uFillTx/>
                <a:latin typeface="Arial"/>
              </a:rPr>
              <a:t>Fai clic per spostare la diapositiva</a:t>
            </a:r>
            <a:endParaRPr b="0" lang="it-IT" sz="4400" strike="noStrike" u="none">
              <a:solidFill>
                <a:srgbClr val="000000"/>
              </a:solidFill>
              <a:effectLst/>
              <a:uFillTx/>
              <a:latin typeface="Arial"/>
            </a:endParaRPr>
          </a:p>
        </p:txBody>
      </p:sp>
      <p:sp>
        <p:nvSpPr>
          <p:cNvPr id="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it-IT" sz="2000" strike="noStrike" u="none">
                <a:solidFill>
                  <a:srgbClr val="000000"/>
                </a:solidFill>
                <a:effectLst/>
                <a:uFillTx/>
                <a:latin typeface="Arial"/>
              </a:rPr>
              <a:t>Fai clic per modificare il formato delle note</a:t>
            </a:r>
            <a:endParaRPr b="0" lang="it-IT" sz="2000" strike="noStrike" u="none">
              <a:solidFill>
                <a:srgbClr val="000000"/>
              </a:solidFill>
              <a:effectLst/>
              <a:uFillTx/>
              <a:latin typeface="Arial"/>
            </a:endParaRPr>
          </a:p>
        </p:txBody>
      </p:sp>
      <p:sp>
        <p:nvSpPr>
          <p:cNvPr id="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10" name="PlaceHolder 4"/>
          <p:cNvSpPr>
            <a:spLocks noGrp="1"/>
          </p:cNvSpPr>
          <p:nvPr>
            <p:ph type="dt" idx="4"/>
          </p:nvPr>
        </p:nvSpPr>
        <p:spPr>
          <a:xfrm>
            <a:off x="4278960" y="0"/>
            <a:ext cx="3280680" cy="534240"/>
          </a:xfrm>
          <a:prstGeom prst="rect">
            <a:avLst/>
          </a:prstGeom>
          <a:noFill/>
          <a:ln w="0">
            <a:noFill/>
          </a:ln>
        </p:spPr>
        <p:txBody>
          <a:bodyPr lIns="0" rIns="0" tIns="0" bIns="0" anchor="t">
            <a:noAutofit/>
          </a:bodyPr>
          <a:lstStyle>
            <a:lvl1pPr indent="0" algn="r">
              <a:buNone/>
              <a:defRPr b="0" lang="it-IT" sz="1400" strike="noStrike" u="none">
                <a:solidFill>
                  <a:srgbClr val="000000"/>
                </a:solidFill>
                <a:effectLst/>
                <a:uFillTx/>
                <a:latin typeface="Times New Roman"/>
              </a:defRPr>
            </a:lvl1pPr>
          </a:lstStyle>
          <a:p>
            <a:pPr indent="0" algn="r">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11" name="PlaceHolder 5"/>
          <p:cNvSpPr>
            <a:spLocks noGrp="1"/>
          </p:cNvSpPr>
          <p:nvPr>
            <p:ph type="ftr" idx="5"/>
          </p:nvPr>
        </p:nvSpPr>
        <p:spPr>
          <a:xfrm>
            <a:off x="0" y="10157400"/>
            <a:ext cx="3280680" cy="534240"/>
          </a:xfrm>
          <a:prstGeom prst="rect">
            <a:avLst/>
          </a:prstGeom>
          <a:noFill/>
          <a:ln w="0">
            <a:noFill/>
          </a:ln>
        </p:spPr>
        <p:txBody>
          <a:bodyPr lIns="0" rIns="0" tIns="0" bIns="0" anchor="b">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12" name="PlaceHolder 6"/>
          <p:cNvSpPr>
            <a:spLocks noGrp="1"/>
          </p:cNvSpPr>
          <p:nvPr>
            <p:ph type="sldNum" idx="6"/>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trike="noStrike" u="none">
                <a:solidFill>
                  <a:srgbClr val="000000"/>
                </a:solidFill>
                <a:effectLst/>
                <a:uFillTx/>
                <a:latin typeface="Times New Roman"/>
              </a:defRPr>
            </a:lvl1pPr>
          </a:lstStyle>
          <a:p>
            <a:pPr indent="0" algn="r">
              <a:buNone/>
            </a:pPr>
            <a:fld id="{8C63D0F9-966D-4E89-B8E4-DD347159386E}" type="slidenum">
              <a:rPr b="0" lang="it-IT" sz="1400" strike="noStrike" u="none">
                <a:solidFill>
                  <a:srgbClr val="000000"/>
                </a:solidFill>
                <a:effectLst/>
                <a:uFillTx/>
                <a:latin typeface="Times New Roman"/>
              </a:rPr>
              <a:t>1</a:t>
            </a:fld>
            <a:endParaRPr b="0" lang="it-IT"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1143000" y="685800"/>
            <a:ext cx="4570920" cy="3427920"/>
          </a:xfrm>
          <a:prstGeom prst="rect">
            <a:avLst/>
          </a:prstGeom>
          <a:ln w="0">
            <a:noFill/>
          </a:ln>
        </p:spPr>
      </p:sp>
      <p:sp>
        <p:nvSpPr>
          <p:cNvPr id="90" name="Rectangle 69"/>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sldImg"/>
          </p:nvPr>
        </p:nvSpPr>
        <p:spPr>
          <a:xfrm>
            <a:off x="1143000" y="685800"/>
            <a:ext cx="4570920" cy="3427920"/>
          </a:xfrm>
          <a:prstGeom prst="rect">
            <a:avLst/>
          </a:prstGeom>
          <a:ln w="0">
            <a:noFill/>
          </a:ln>
        </p:spPr>
      </p:sp>
      <p:sp>
        <p:nvSpPr>
          <p:cNvPr id="108" name="Rectangle 85"/>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sldImg"/>
          </p:nvPr>
        </p:nvSpPr>
        <p:spPr>
          <a:xfrm>
            <a:off x="1143000" y="685800"/>
            <a:ext cx="4570920" cy="3427920"/>
          </a:xfrm>
          <a:prstGeom prst="rect">
            <a:avLst/>
          </a:prstGeom>
          <a:ln w="0">
            <a:noFill/>
          </a:ln>
        </p:spPr>
      </p:sp>
      <p:sp>
        <p:nvSpPr>
          <p:cNvPr id="110" name="Rectangle 87"/>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1143000" y="685800"/>
            <a:ext cx="4570920" cy="3427920"/>
          </a:xfrm>
          <a:prstGeom prst="rect">
            <a:avLst/>
          </a:prstGeom>
          <a:ln w="0">
            <a:noFill/>
          </a:ln>
        </p:spPr>
      </p:sp>
      <p:sp>
        <p:nvSpPr>
          <p:cNvPr id="112" name="Rectangle 89"/>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1143000" y="685800"/>
            <a:ext cx="4570920" cy="3427920"/>
          </a:xfrm>
          <a:prstGeom prst="rect">
            <a:avLst/>
          </a:prstGeom>
          <a:ln w="0">
            <a:noFill/>
          </a:ln>
        </p:spPr>
      </p:sp>
      <p:sp>
        <p:nvSpPr>
          <p:cNvPr id="114" name="Rectangle 91"/>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sldImg"/>
          </p:nvPr>
        </p:nvSpPr>
        <p:spPr>
          <a:xfrm>
            <a:off x="1143000" y="685800"/>
            <a:ext cx="4570920" cy="3427920"/>
          </a:xfrm>
          <a:prstGeom prst="rect">
            <a:avLst/>
          </a:prstGeom>
          <a:ln w="0">
            <a:noFill/>
          </a:ln>
        </p:spPr>
      </p:sp>
      <p:sp>
        <p:nvSpPr>
          <p:cNvPr id="116" name="Rectangle 93"/>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1143000" y="685800"/>
            <a:ext cx="4570920" cy="3427920"/>
          </a:xfrm>
          <a:prstGeom prst="rect">
            <a:avLst/>
          </a:prstGeom>
          <a:ln w="0">
            <a:noFill/>
          </a:ln>
        </p:spPr>
      </p:sp>
      <p:sp>
        <p:nvSpPr>
          <p:cNvPr id="118" name="Rectangle 95"/>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1143000" y="685800"/>
            <a:ext cx="4570920" cy="3427920"/>
          </a:xfrm>
          <a:prstGeom prst="rect">
            <a:avLst/>
          </a:prstGeom>
          <a:ln w="0">
            <a:noFill/>
          </a:ln>
        </p:spPr>
      </p:sp>
      <p:sp>
        <p:nvSpPr>
          <p:cNvPr id="92" name="Rectangle 71"/>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sldImg"/>
          </p:nvPr>
        </p:nvSpPr>
        <p:spPr>
          <a:xfrm>
            <a:off x="1143000" y="685800"/>
            <a:ext cx="4570920" cy="3427920"/>
          </a:xfrm>
          <a:prstGeom prst="rect">
            <a:avLst/>
          </a:prstGeom>
          <a:ln w="0">
            <a:noFill/>
          </a:ln>
        </p:spPr>
      </p:sp>
      <p:sp>
        <p:nvSpPr>
          <p:cNvPr id="94" name="Rectangle 71"/>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sldImg"/>
          </p:nvPr>
        </p:nvSpPr>
        <p:spPr>
          <a:xfrm>
            <a:off x="1143000" y="685800"/>
            <a:ext cx="4570920" cy="3427920"/>
          </a:xfrm>
          <a:prstGeom prst="rect">
            <a:avLst/>
          </a:prstGeom>
          <a:ln w="0">
            <a:noFill/>
          </a:ln>
        </p:spPr>
      </p:sp>
      <p:sp>
        <p:nvSpPr>
          <p:cNvPr id="96" name="Rectangle 73"/>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1143000" y="685800"/>
            <a:ext cx="4570920" cy="3427920"/>
          </a:xfrm>
          <a:prstGeom prst="rect">
            <a:avLst/>
          </a:prstGeom>
          <a:ln w="0">
            <a:noFill/>
          </a:ln>
        </p:spPr>
      </p:sp>
      <p:sp>
        <p:nvSpPr>
          <p:cNvPr id="98" name="Rectangle 75"/>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1143000" y="685800"/>
            <a:ext cx="4570920" cy="3427920"/>
          </a:xfrm>
          <a:prstGeom prst="rect">
            <a:avLst/>
          </a:prstGeom>
          <a:ln w="0">
            <a:noFill/>
          </a:ln>
        </p:spPr>
      </p:sp>
      <p:sp>
        <p:nvSpPr>
          <p:cNvPr id="100" name="Rectangle 77"/>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1143000" y="685800"/>
            <a:ext cx="4570920" cy="3427920"/>
          </a:xfrm>
          <a:prstGeom prst="rect">
            <a:avLst/>
          </a:prstGeom>
          <a:ln w="0">
            <a:noFill/>
          </a:ln>
        </p:spPr>
      </p:sp>
      <p:sp>
        <p:nvSpPr>
          <p:cNvPr id="102" name="Rectangle 79"/>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1143000" y="685800"/>
            <a:ext cx="4570920" cy="3427920"/>
          </a:xfrm>
          <a:prstGeom prst="rect">
            <a:avLst/>
          </a:prstGeom>
          <a:ln w="0">
            <a:noFill/>
          </a:ln>
        </p:spPr>
      </p:sp>
      <p:sp>
        <p:nvSpPr>
          <p:cNvPr id="104" name="Rectangle 81"/>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sldImg"/>
          </p:nvPr>
        </p:nvSpPr>
        <p:spPr>
          <a:xfrm>
            <a:off x="1143000" y="685800"/>
            <a:ext cx="4570920" cy="3427920"/>
          </a:xfrm>
          <a:prstGeom prst="rect">
            <a:avLst/>
          </a:prstGeom>
          <a:ln w="0">
            <a:noFill/>
          </a:ln>
        </p:spPr>
      </p:sp>
      <p:sp>
        <p:nvSpPr>
          <p:cNvPr id="106" name="Rectangle 83"/>
          <p:cNvSpPr/>
          <p:nvPr/>
        </p:nvSpPr>
        <p:spPr>
          <a:xfrm>
            <a:off x="685800" y="4343400"/>
            <a:ext cx="5485320" cy="411372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521280"/>
            <a:ext cx="820620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6" name="PlaceHolder 2"/>
          <p:cNvSpPr>
            <a:spLocks noGrp="1"/>
          </p:cNvSpPr>
          <p:nvPr>
            <p:ph/>
          </p:nvPr>
        </p:nvSpPr>
        <p:spPr>
          <a:xfrm>
            <a:off x="457200" y="1600200"/>
            <a:ext cx="8206200" cy="4502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CC9683E-F1AB-442B-9896-AABE9B3A1DD5}" type="slidenum">
              <a:t>&lt;#&gt;</a:t>
            </a:fld>
          </a:p>
        </p:txBody>
      </p:sp>
      <p:sp>
        <p:nvSpPr>
          <p:cNvPr id="6" name="PlaceHolder 5"/>
          <p:cNvSpPr>
            <a:spLocks noGrp="1"/>
          </p:cNvSpPr>
          <p:nvPr>
            <p:ph type="dt" idx="3"/>
          </p:nvPr>
        </p:nvSpPr>
        <p:spPr/>
        <p:txBody>
          <a:bodyPr/>
          <a:p>
            <a:r>
              <a:rPr lang="it-IT"/>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100000" sy="100000" algn="ctr"/>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696600"/>
            <a:ext cx="820620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 name="PlaceHolder 2"/>
          <p:cNvSpPr>
            <a:spLocks noGrp="1"/>
          </p:cNvSpPr>
          <p:nvPr>
            <p:ph type="body"/>
          </p:nvPr>
        </p:nvSpPr>
        <p:spPr>
          <a:xfrm>
            <a:off x="457200" y="1600200"/>
            <a:ext cx="8206200" cy="450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 name="PlaceHolder 3"/>
          <p:cNvSpPr>
            <a:spLocks noGrp="1"/>
          </p:cNvSpPr>
          <p:nvPr>
            <p:ph type="ftr" idx="1"/>
          </p:nvPr>
        </p:nvSpPr>
        <p:spPr>
          <a:xfrm>
            <a:off x="3124080" y="6244920"/>
            <a:ext cx="2872440" cy="452880"/>
          </a:xfrm>
          <a:prstGeom prst="rect">
            <a:avLst/>
          </a:prstGeom>
          <a:noFill/>
          <a:ln w="0">
            <a:noFill/>
          </a:ln>
        </p:spPr>
        <p:txBody>
          <a:bodyPr lIns="90000" rIns="90000" tIns="46800" bIns="46800" anchor="t">
            <a:noAutofit/>
          </a:bodyPr>
          <a:lstStyle>
            <a:lvl1pPr indent="0" defTabSz="914400">
              <a:lnSpc>
                <a:spcPct val="100000"/>
              </a:lnSpc>
              <a:spcBef>
                <a:spcPts val="62"/>
              </a:spcBef>
              <a:spcAft>
                <a:spcPts val="62"/>
              </a:spcAft>
              <a:buNone/>
              <a:tabLst>
                <a:tab algn="l" pos="0"/>
              </a:tabLst>
              <a:defRPr b="0" lang="it-IT" sz="1800" strike="noStrike" u="none">
                <a:solidFill>
                  <a:srgbClr val="000000"/>
                </a:solidFill>
                <a:effectLst/>
                <a:uFillTx/>
                <a:latin typeface="Arial"/>
                <a:ea typeface="DejaVu Sans"/>
              </a:defRPr>
            </a:lvl1pPr>
          </a:lstStyle>
          <a:p>
            <a:pPr indent="0" defTabSz="914400">
              <a:lnSpc>
                <a:spcPct val="100000"/>
              </a:lnSpc>
              <a:spcBef>
                <a:spcPts val="62"/>
              </a:spcBef>
              <a:spcAft>
                <a:spcPts val="62"/>
              </a:spcAft>
              <a:buNone/>
              <a:tabLst>
                <a:tab algn="l" pos="0"/>
              </a:tabLst>
            </a:pPr>
            <a:r>
              <a:rPr b="0" lang="it-IT" sz="1800" strike="noStrike" u="none">
                <a:solidFill>
                  <a:srgbClr val="000000"/>
                </a:solidFill>
                <a:effectLst/>
                <a:uFillTx/>
                <a:latin typeface="Arial"/>
                <a:ea typeface="DejaVu Sans"/>
              </a:rPr>
              <a:t>&lt;piè di pagina&gt;</a:t>
            </a:r>
            <a:endParaRPr b="0" lang="it-IT" sz="1800" strike="noStrike" u="none">
              <a:solidFill>
                <a:srgbClr val="000000"/>
              </a:solidFill>
              <a:effectLst/>
              <a:uFillTx/>
              <a:latin typeface="Times New Roman"/>
            </a:endParaRPr>
          </a:p>
        </p:txBody>
      </p:sp>
      <p:sp>
        <p:nvSpPr>
          <p:cNvPr id="3" name="PlaceHolder 4"/>
          <p:cNvSpPr>
            <a:spLocks noGrp="1"/>
          </p:cNvSpPr>
          <p:nvPr>
            <p:ph type="sldNum" idx="2"/>
          </p:nvPr>
        </p:nvSpPr>
        <p:spPr>
          <a:xfrm>
            <a:off x="6552720" y="6244920"/>
            <a:ext cx="2110320" cy="452880"/>
          </a:xfrm>
          <a:prstGeom prst="rect">
            <a:avLst/>
          </a:prstGeom>
          <a:noFill/>
          <a:ln w="0">
            <a:noFill/>
          </a:ln>
        </p:spPr>
        <p:txBody>
          <a:bodyPr lIns="90000" rIns="90000" tIns="46800" bIns="46800" anchor="t">
            <a:noAutofit/>
          </a:bodyPr>
          <a:lstStyle>
            <a:lvl1pPr indent="0" defTabSz="914400">
              <a:lnSpc>
                <a:spcPct val="100000"/>
              </a:lnSpc>
              <a:spcBef>
                <a:spcPts val="62"/>
              </a:spcBef>
              <a:spcAft>
                <a:spcPts val="62"/>
              </a:spcAft>
              <a:buNone/>
              <a:tabLst>
                <a:tab algn="l" pos="0"/>
              </a:tabLst>
              <a:defRPr b="0" lang="it-IT" sz="1800" strike="noStrike" u="none">
                <a:solidFill>
                  <a:srgbClr val="000000"/>
                </a:solidFill>
                <a:effectLst/>
                <a:uFillTx/>
                <a:latin typeface="Arial"/>
                <a:ea typeface="DejaVu Sans"/>
              </a:defRPr>
            </a:lvl1pPr>
          </a:lstStyle>
          <a:p>
            <a:pPr indent="0" defTabSz="914400">
              <a:lnSpc>
                <a:spcPct val="100000"/>
              </a:lnSpc>
              <a:spcBef>
                <a:spcPts val="62"/>
              </a:spcBef>
              <a:spcAft>
                <a:spcPts val="62"/>
              </a:spcAft>
              <a:buNone/>
              <a:tabLst>
                <a:tab algn="l" pos="0"/>
              </a:tabLst>
            </a:pPr>
            <a:fld id="{F34D8C1F-DBD4-47C1-9C50-5B4AA366E514}" type="slidenum">
              <a:rPr b="0" lang="it-IT" sz="1800" strike="noStrike" u="none">
                <a:solidFill>
                  <a:srgbClr val="000000"/>
                </a:solidFill>
                <a:effectLst/>
                <a:uFillTx/>
                <a:latin typeface="Arial"/>
                <a:ea typeface="DejaVu Sans"/>
              </a:rPr>
              <a:t>&lt;numero&gt;</a:t>
            </a:fld>
            <a:endParaRPr b="0" lang="it-IT" sz="1800" strike="noStrike" u="none">
              <a:solidFill>
                <a:srgbClr val="000000"/>
              </a:solidFill>
              <a:effectLst/>
              <a:uFillTx/>
              <a:latin typeface="Times New Roman"/>
            </a:endParaRPr>
          </a:p>
        </p:txBody>
      </p:sp>
      <p:sp>
        <p:nvSpPr>
          <p:cNvPr id="4" name="PlaceHolder 5"/>
          <p:cNvSpPr>
            <a:spLocks noGrp="1"/>
          </p:cNvSpPr>
          <p:nvPr>
            <p:ph type="dt" idx="3"/>
          </p:nvPr>
        </p:nvSpPr>
        <p:spPr>
          <a:xfrm>
            <a:off x="456840" y="6244920"/>
            <a:ext cx="2110320" cy="452880"/>
          </a:xfrm>
          <a:prstGeom prst="rect">
            <a:avLst/>
          </a:prstGeom>
          <a:noFill/>
          <a:ln w="0">
            <a:noFill/>
          </a:ln>
        </p:spPr>
        <p:txBody>
          <a:bodyPr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slideLayout" Target="../slideLayouts/slideLayout1.xml"/><Relationship Id="rId7"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slideLayout" Target="../slideLayouts/slideLayout1.xml"/><Relationship Id="rId7"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image" Target="../media/image4.png"/><Relationship Id="rId8" Type="http://schemas.openxmlformats.org/officeDocument/2006/relationships/image" Target="../media/image4.png"/><Relationship Id="rId9" Type="http://schemas.openxmlformats.org/officeDocument/2006/relationships/image" Target="../media/image3.png"/><Relationship Id="rId10" Type="http://schemas.openxmlformats.org/officeDocument/2006/relationships/slideLayout" Target="../slideLayouts/slideLayout1.xml"/><Relationship Id="rId11"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image" Target="../media/image4.png"/><Relationship Id="rId8" Type="http://schemas.openxmlformats.org/officeDocument/2006/relationships/image" Target="../media/image4.png"/><Relationship Id="rId9" Type="http://schemas.openxmlformats.org/officeDocument/2006/relationships/image" Target="../media/image4.png"/><Relationship Id="rId10" Type="http://schemas.openxmlformats.org/officeDocument/2006/relationships/image" Target="../media/image4.png"/><Relationship Id="rId11" Type="http://schemas.openxmlformats.org/officeDocument/2006/relationships/image" Target="../media/image3.png"/><Relationship Id="rId12" Type="http://schemas.openxmlformats.org/officeDocument/2006/relationships/slideLayout" Target="../slideLayouts/slideLayout1.xml"/><Relationship Id="rId13" Type="http://schemas.openxmlformats.org/officeDocument/2006/relationships/notesSlide" Target="../notesSlides/notesSlide15.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slideLayout" Target="../slideLayouts/slideLayout1.xml"/><Relationship Id="rId7"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6.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slideLayout" Target="../slideLayouts/slideLayout1.xml"/><Relationship Id="rId9"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3" name="Rectangle 49">
            <a:extLst>
              <a:ext uri="{C183D7F6-B498-43B3-948B-1728B52AA6E4}">
                <adec:decorative xmlns:adec="http://schemas.microsoft.com/office/drawing/2017/decorative" val="1"/>
              </a:ext>
            </a:extLst>
          </p:cNvPr>
          <p:cNvSpPr/>
          <p:nvPr/>
        </p:nvSpPr>
        <p:spPr>
          <a:xfrm>
            <a:off x="0" y="0"/>
            <a:ext cx="914076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14" name="Rectangle 51">
            <a:extLst>
              <a:ext uri="{C183D7F6-B498-43B3-948B-1728B52AA6E4}">
                <adec:decorative xmlns:adec="http://schemas.microsoft.com/office/drawing/2017/decorative" val="1"/>
              </a:ext>
            </a:extLst>
          </p:cNvPr>
          <p:cNvSpPr/>
          <p:nvPr/>
        </p:nvSpPr>
        <p:spPr>
          <a:xfrm>
            <a:off x="0" y="2207520"/>
            <a:ext cx="9142920" cy="3161160"/>
          </a:xfrm>
          <a:prstGeom prst="rect">
            <a:avLst/>
          </a:prstGeom>
          <a:gradFill rotWithShape="0">
            <a:gsLst>
              <a:gs pos="0">
                <a:srgbClr val="000000">
                  <a:alpha val="0"/>
                </a:srgbClr>
              </a:gs>
              <a:gs pos="25000">
                <a:srgbClr val="000000">
                  <a:alpha val="15000"/>
                </a:srgbClr>
              </a:gs>
              <a:gs pos="50000">
                <a:srgbClr val="000000">
                  <a:alpha val="30000"/>
                </a:srgbClr>
              </a:gs>
              <a:gs pos="75000">
                <a:srgbClr val="000000">
                  <a:alpha val="15000"/>
                </a:srgbClr>
              </a:gs>
              <a:gs pos="100000">
                <a:srgbClr val="000000">
                  <a:alpha val="0"/>
                </a:srgb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useBgFill="1">
        <p:nvSpPr>
          <p:cNvPr id="15" name="Rectangle 8">
            <a:extLst>
              <a:ext uri="{C183D7F6-B498-43B3-948B-1728B52AA6E4}">
                <adec:decorative xmlns:adec="http://schemas.microsoft.com/office/drawing/2017/decorative" val="1"/>
              </a:ext>
            </a:extLst>
          </p:cNvPr>
          <p:cNvSpPr/>
          <p:nvPr/>
        </p:nvSpPr>
        <p:spPr>
          <a:xfrm>
            <a:off x="0" y="0"/>
            <a:ext cx="914076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16" name="PlaceHolder 1"/>
          <p:cNvSpPr>
            <a:spLocks noGrp="1"/>
          </p:cNvSpPr>
          <p:nvPr>
            <p:ph type="title"/>
          </p:nvPr>
        </p:nvSpPr>
        <p:spPr>
          <a:xfrm>
            <a:off x="329760" y="665640"/>
            <a:ext cx="3465720" cy="3565080"/>
          </a:xfrm>
          <a:prstGeom prst="rect">
            <a:avLst/>
          </a:prstGeom>
          <a:noFill/>
          <a:ln w="0">
            <a:noFill/>
          </a:ln>
        </p:spPr>
        <p:txBody>
          <a:bodyPr lIns="91440" rIns="91440" tIns="45720" bIns="45720" anchor="b">
            <a:normAutofit/>
          </a:bodyPr>
          <a:p>
            <a:pPr indent="0" defTabSz="914400">
              <a:lnSpc>
                <a:spcPct val="90000"/>
              </a:lnSpc>
              <a:spcAft>
                <a:spcPts val="139"/>
              </a:spcAft>
              <a:buNone/>
              <a:tabLst>
                <a:tab algn="l" pos="0"/>
              </a:tabLst>
            </a:pPr>
            <a:r>
              <a:rPr b="1" lang="en-US" sz="1900" strike="noStrike" u="none">
                <a:solidFill>
                  <a:schemeClr val="dk1"/>
                </a:solidFill>
                <a:effectLst/>
                <a:uFillTx/>
                <a:latin typeface="Arial"/>
                <a:ea typeface="DejaVu Sans"/>
              </a:rPr>
              <a:t>XXIX CORSO INTERNAZIONALE DI </a:t>
            </a:r>
            <a:br>
              <a:rPr sz="1900"/>
            </a:br>
            <a:r>
              <a:rPr b="1" lang="en-US" sz="1900" strike="noStrike" u="none">
                <a:solidFill>
                  <a:schemeClr val="dk1"/>
                </a:solidFill>
                <a:effectLst/>
                <a:uFillTx/>
                <a:latin typeface="Arial"/>
                <a:ea typeface="DejaVu Sans"/>
              </a:rPr>
              <a:t>FORMAZIONE BIBLIOGRAFICA</a:t>
            </a:r>
            <a:br>
              <a:rPr sz="1900"/>
            </a:br>
            <a:br>
              <a:rPr sz="1900"/>
            </a:br>
            <a:r>
              <a:rPr b="1" i="1" lang="en-US" sz="1900" strike="noStrike" u="none">
                <a:solidFill>
                  <a:schemeClr val="dk1"/>
                </a:solidFill>
                <a:effectLst/>
                <a:uFillTx/>
                <a:latin typeface="Arial"/>
                <a:ea typeface="DejaVu Sans"/>
              </a:rPr>
              <a:t>Medioevo latino. </a:t>
            </a:r>
            <a:br>
              <a:rPr sz="1900"/>
            </a:br>
            <a:r>
              <a:rPr b="1" i="1" lang="en-US" sz="1900" strike="noStrike" u="none">
                <a:solidFill>
                  <a:schemeClr val="dk1"/>
                </a:solidFill>
                <a:effectLst/>
                <a:uFillTx/>
                <a:latin typeface="Arial"/>
                <a:ea typeface="DejaVu Sans"/>
              </a:rPr>
              <a:t>Metodologie e tecniche bibliografiche</a:t>
            </a:r>
            <a:br>
              <a:rPr sz="1900"/>
            </a:br>
            <a:br>
              <a:rPr sz="1900"/>
            </a:br>
            <a:r>
              <a:rPr b="1" lang="en-US" sz="1900" strike="noStrike" u="none">
                <a:solidFill>
                  <a:schemeClr val="dk1"/>
                </a:solidFill>
                <a:effectLst/>
                <a:uFillTx/>
                <a:latin typeface="Arial"/>
                <a:ea typeface="DejaVu Sans"/>
              </a:rPr>
              <a:t>Firenze, SISMEL</a:t>
            </a:r>
            <a:br>
              <a:rPr sz="1900"/>
            </a:br>
            <a:r>
              <a:rPr b="1" lang="en-US" sz="1900" strike="noStrike" u="none">
                <a:solidFill>
                  <a:schemeClr val="dk1"/>
                </a:solidFill>
                <a:effectLst/>
                <a:uFillTx/>
                <a:latin typeface="Arial"/>
                <a:ea typeface="DejaVu Sans"/>
              </a:rPr>
              <a:t>27 - 31 ottobre 2025</a:t>
            </a:r>
            <a:endParaRPr b="0" lang="it-IT" sz="1900" strike="noStrike" u="none">
              <a:solidFill>
                <a:srgbClr val="000000"/>
              </a:solidFill>
              <a:effectLst/>
              <a:uFillTx/>
              <a:latin typeface="Arial"/>
            </a:endParaRPr>
          </a:p>
        </p:txBody>
      </p:sp>
      <p:sp>
        <p:nvSpPr>
          <p:cNvPr id="17" name="sketchy line">
            <a:extLst>
              <a:ext uri="{C183D7F6-B498-43B3-948B-1728B52AA6E4}">
                <adec:decorative xmlns:adec="http://schemas.microsoft.com/office/drawing/2017/decorative" val="1"/>
              </a:ext>
            </a:extLst>
          </p:cNvPr>
          <p:cNvSpPr/>
          <p:nvPr/>
        </p:nvSpPr>
        <p:spPr>
          <a:xfrm>
            <a:off x="667800" y="4409280"/>
            <a:ext cx="2604960" cy="17280"/>
          </a:xfrm>
          <a:custGeom>
            <a:avLst/>
            <a:gdLst>
              <a:gd name="textAreaLeft" fmla="*/ 0 w 2604960"/>
              <a:gd name="textAreaRight" fmla="*/ 2606040 w 2604960"/>
              <a:gd name="textAreaTop" fmla="*/ 0 h 17280"/>
              <a:gd name="textAreaBottom" fmla="*/ 18360 h 17280"/>
              <a:gd name="GluePoint1X" fmla="*/ 0 w 2606040"/>
              <a:gd name="GluePoint1Y" fmla="*/ 0 h 18288"/>
              <a:gd name="GluePoint2X" fmla="*/ 625450 w 2606040"/>
              <a:gd name="GluePoint2Y" fmla="*/ 0 h 18288"/>
              <a:gd name="GluePoint3X" fmla="*/ 1224839 w 2606040"/>
              <a:gd name="GluePoint3Y" fmla="*/ 0 h 18288"/>
              <a:gd name="GluePoint4X" fmla="*/ 1824228 w 2606040"/>
              <a:gd name="GluePoint4Y" fmla="*/ 0 h 18288"/>
              <a:gd name="GluePoint5X" fmla="*/ 2606040 w 2606040"/>
              <a:gd name="GluePoint5Y" fmla="*/ 0 h 18288"/>
              <a:gd name="GluePoint6X" fmla="*/ 2606040 w 2606040"/>
              <a:gd name="GluePoint6Y" fmla="*/ 18288 h 18288"/>
              <a:gd name="GluePoint7X" fmla="*/ 1902409 w 2606040"/>
              <a:gd name="GluePoint7Y" fmla="*/ 18288 h 18288"/>
              <a:gd name="GluePoint8X" fmla="*/ 1276960 w 2606040"/>
              <a:gd name="GluePoint8Y" fmla="*/ 18288 h 18288"/>
              <a:gd name="GluePoint9X" fmla="*/ 677570 w 2606040"/>
              <a:gd name="GluePoint9Y" fmla="*/ 18288 h 18288"/>
              <a:gd name="GluePoint10X" fmla="*/ 0 w 2606040"/>
              <a:gd name="GluePoint10Y" fmla="*/ 18288 h 18288"/>
              <a:gd name="GluePoint11X" fmla="*/ 0 w 2606040"/>
              <a:gd name="GluePoint11Y" fmla="*/ 0 h 1828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Lst>
            <a:rect l="textAreaLeft" t="textAreaTop" r="textAreaRight" b="textAreaBottom"/>
            <a:pathLst>
              <a:path fill="none" w="2606040" h="18288">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stroke="0" w="2606040" h="18288">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cap="rnd" w="44450">
            <a:solidFill>
              <a:srgbClr val="0369a3"/>
            </a:solidFill>
            <a:round/>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18" name="Picture 11" descr="A circular object with a drawing of a monkey&#10;&#10;AI-generated content may be incorrect."/>
          <p:cNvSpPr/>
          <p:nvPr/>
        </p:nvSpPr>
        <p:spPr>
          <a:xfrm>
            <a:off x="3983760" y="0"/>
            <a:ext cx="5158080" cy="6856920"/>
          </a:xfrm>
          <a:custGeom>
            <a:avLst/>
            <a:gdLst>
              <a:gd name="textAreaLeft" fmla="*/ 0 w 5158080"/>
              <a:gd name="textAreaRight" fmla="*/ 5159160 w 5158080"/>
              <a:gd name="textAreaTop" fmla="*/ 0 h 6856920"/>
              <a:gd name="textAreaBottom" fmla="*/ 6858000 h 6856920"/>
            </a:gdLst>
            <a:ahLst/>
            <a:cxnLst/>
            <a:rect l="textAreaLeft" t="textAreaTop" r="textAreaRight" b="textAreaBottom"/>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it-IT" sz="1800" strike="noStrike" u="none">
              <a:solidFill>
                <a:srgbClr val="000000"/>
              </a:solidFill>
              <a:effectLst/>
              <a:uFillTx/>
              <a:latin typeface="Arial"/>
              <a:ea typeface="DejaVu Sans"/>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744480" y="62280"/>
            <a:ext cx="7858440" cy="84960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Treatment of miscellaneous works both by direct reading and by journals (indirect) </a:t>
            </a:r>
            <a:r>
              <a:rPr b="1" lang="en-US" sz="1800" strike="noStrike" u="none">
                <a:solidFill>
                  <a:srgbClr val="333399"/>
                </a:solidFill>
                <a:effectLst/>
                <a:uFillTx/>
                <a:latin typeface="Arial"/>
                <a:ea typeface="DejaVu Sans"/>
              </a:rPr>
              <a:t>(I)</a:t>
            </a:r>
            <a:endParaRPr b="0" lang="it-IT" sz="1800" strike="noStrike" u="none">
              <a:solidFill>
                <a:srgbClr val="000000"/>
              </a:solidFill>
              <a:effectLst/>
              <a:uFillTx/>
              <a:latin typeface="Arial"/>
            </a:endParaRPr>
          </a:p>
        </p:txBody>
      </p:sp>
      <p:sp>
        <p:nvSpPr>
          <p:cNvPr id="60" name="PlaceHolder 2"/>
          <p:cNvSpPr>
            <a:spLocks noGrp="1"/>
          </p:cNvSpPr>
          <p:nvPr>
            <p:ph/>
          </p:nvPr>
        </p:nvSpPr>
        <p:spPr>
          <a:xfrm>
            <a:off x="395280" y="1196640"/>
            <a:ext cx="8352360" cy="4975920"/>
          </a:xfrm>
          <a:prstGeom prst="rect">
            <a:avLst/>
          </a:prstGeom>
          <a:noFill/>
          <a:ln w="0">
            <a:noFill/>
          </a:ln>
        </p:spPr>
        <p:txBody>
          <a:bodyPr lIns="90000" rIns="90000" tIns="46800" bIns="46800" anchor="t">
            <a:normAutofit lnSpcReduction="9999"/>
          </a:bodyPr>
          <a:p>
            <a:pPr marL="595440" indent="-595440" algn="just" defTabSz="914400">
              <a:lnSpc>
                <a:spcPct val="150000"/>
              </a:lnSpc>
              <a:spcBef>
                <a:spcPts val="462"/>
              </a:spcBef>
              <a:spcAft>
                <a:spcPts val="62"/>
              </a:spcAft>
              <a:buClr>
                <a:srgbClr val="333399"/>
              </a:buClr>
              <a:buSzPct val="135000"/>
              <a:buFont typeface="Wingdings" charset="2"/>
              <a:buChar char=""/>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400" strike="noStrike" u="none">
                <a:solidFill>
                  <a:srgbClr val="000000"/>
                </a:solidFill>
                <a:effectLst/>
                <a:uFillTx/>
                <a:latin typeface="Arial"/>
                <a:ea typeface="DejaVu Sans"/>
              </a:rPr>
              <a:t>Books that fall into the category of miscellaneous works:</a:t>
            </a:r>
            <a:endParaRPr b="0" lang="it-IT" sz="1400" strike="noStrike" u="none">
              <a:solidFill>
                <a:srgbClr val="000000"/>
              </a:solidFill>
              <a:effectLst/>
              <a:uFillTx/>
              <a:latin typeface="Arial"/>
            </a:endParaRPr>
          </a:p>
          <a:p>
            <a:pPr lvl="1" marL="976320" indent="-519120" algn="just" defTabSz="914400">
              <a:lnSpc>
                <a:spcPct val="150000"/>
              </a:lnSpc>
              <a:spcBef>
                <a:spcPts val="462"/>
              </a:spcBef>
              <a:spcAft>
                <a:spcPts val="62"/>
              </a:spcAft>
              <a:buSzPct val="102950"/>
              <a:buBlip>
                <a:blip r:embed="rId1"/>
              </a:buBlip>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400" strike="noStrike" u="none">
                <a:solidFill>
                  <a:srgbClr val="000000"/>
                </a:solidFill>
                <a:effectLst/>
                <a:uFillTx/>
                <a:latin typeface="Arial"/>
                <a:ea typeface="DejaVu Sans"/>
              </a:rPr>
              <a:t>miscellanies (</a:t>
            </a:r>
            <a:r>
              <a:rPr b="1" lang="en-US" sz="1400" strike="noStrike" u="none">
                <a:solidFill>
                  <a:srgbClr val="000000"/>
                </a:solidFill>
                <a:effectLst/>
                <a:uFillTx/>
                <a:latin typeface="Arial"/>
                <a:ea typeface="DejaVu Sans"/>
              </a:rPr>
              <a:t>Miscellanee</a:t>
            </a:r>
            <a:r>
              <a:rPr b="0" lang="en-US" sz="1400" strike="noStrike" u="none">
                <a:solidFill>
                  <a:srgbClr val="000000"/>
                </a:solidFill>
                <a:effectLst/>
                <a:uFillTx/>
                <a:latin typeface="Arial"/>
                <a:ea typeface="DejaVu Sans"/>
              </a:rPr>
              <a:t>) (including the publication of conference proceedings)</a:t>
            </a:r>
            <a:endParaRPr b="0" lang="it-IT" sz="1400" strike="noStrike" u="none">
              <a:solidFill>
                <a:srgbClr val="000000"/>
              </a:solidFill>
              <a:effectLst/>
              <a:uFillTx/>
              <a:latin typeface="Arial"/>
            </a:endParaRPr>
          </a:p>
          <a:p>
            <a:pPr lvl="1" marL="976320" indent="-519120" algn="just" defTabSz="914400">
              <a:lnSpc>
                <a:spcPct val="150000"/>
              </a:lnSpc>
              <a:spcBef>
                <a:spcPts val="462"/>
              </a:spcBef>
              <a:spcAft>
                <a:spcPts val="62"/>
              </a:spcAft>
              <a:buSzPct val="102950"/>
              <a:buBlip>
                <a:blip r:embed="rId2"/>
              </a:buBlip>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400" strike="noStrike" u="none">
                <a:solidFill>
                  <a:srgbClr val="000000"/>
                </a:solidFill>
                <a:effectLst/>
                <a:uFillTx/>
                <a:latin typeface="Arial"/>
                <a:ea typeface="DejaVu Sans"/>
              </a:rPr>
              <a:t>collections of personal works (</a:t>
            </a:r>
            <a:r>
              <a:rPr b="1" lang="en-US" sz="1400" strike="noStrike" u="none">
                <a:solidFill>
                  <a:srgbClr val="000000"/>
                </a:solidFill>
                <a:effectLst/>
                <a:uFillTx/>
                <a:latin typeface="Arial"/>
                <a:ea typeface="DejaVu Sans"/>
              </a:rPr>
              <a:t>Raccolte di lavori personali</a:t>
            </a:r>
            <a:r>
              <a:rPr b="0" lang="en-US" sz="1400" strike="noStrike" u="none">
                <a:solidFill>
                  <a:srgbClr val="000000"/>
                </a:solidFill>
                <a:effectLst/>
                <a:uFillTx/>
                <a:latin typeface="Arial"/>
                <a:ea typeface="DejaVu Sans"/>
              </a:rPr>
              <a:t>)</a:t>
            </a:r>
            <a:endParaRPr b="0" lang="it-IT" sz="1400" strike="noStrike" u="none">
              <a:solidFill>
                <a:srgbClr val="000000"/>
              </a:solidFill>
              <a:effectLst/>
              <a:uFillTx/>
              <a:latin typeface="Arial"/>
            </a:endParaRPr>
          </a:p>
          <a:p>
            <a:pPr lvl="1" marL="976320" indent="-519120" algn="just" defTabSz="914400">
              <a:lnSpc>
                <a:spcPct val="150000"/>
              </a:lnSpc>
              <a:spcBef>
                <a:spcPts val="462"/>
              </a:spcBef>
              <a:spcAft>
                <a:spcPts val="62"/>
              </a:spcAft>
              <a:buSzPct val="102950"/>
              <a:buBlip>
                <a:blip r:embed="rId3"/>
              </a:buBlip>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GB" sz="1400" strike="noStrike" u="none">
                <a:solidFill>
                  <a:srgbClr val="000000"/>
                </a:solidFill>
                <a:effectLst/>
                <a:uFillTx/>
                <a:latin typeface="Arial"/>
                <a:ea typeface="DejaVu Sans"/>
              </a:rPr>
              <a:t>studies in honour of a scholar (</a:t>
            </a:r>
            <a:r>
              <a:rPr b="1" lang="en-GB" sz="1400" strike="noStrike" u="none">
                <a:solidFill>
                  <a:srgbClr val="000000"/>
                </a:solidFill>
                <a:effectLst/>
                <a:uFillTx/>
                <a:latin typeface="Arial"/>
                <a:ea typeface="DejaVu Sans"/>
              </a:rPr>
              <a:t>Studi in onore</a:t>
            </a:r>
            <a:r>
              <a:rPr b="0" lang="en-GB" sz="1400" strike="noStrike" u="none">
                <a:solidFill>
                  <a:srgbClr val="000000"/>
                </a:solidFill>
                <a:effectLst/>
                <a:uFillTx/>
                <a:latin typeface="Arial"/>
                <a:ea typeface="DejaVu Sans"/>
              </a:rPr>
              <a:t>)</a:t>
            </a:r>
            <a:endParaRPr b="0" lang="it-IT" sz="1400" strike="noStrike" u="none">
              <a:solidFill>
                <a:srgbClr val="000000"/>
              </a:solidFill>
              <a:effectLst/>
              <a:uFillTx/>
              <a:latin typeface="Arial"/>
            </a:endParaRPr>
          </a:p>
          <a:p>
            <a:pPr marL="609480" indent="-595080" algn="just" defTabSz="914400">
              <a:lnSpc>
                <a:spcPct val="150000"/>
              </a:lnSpc>
              <a:spcBef>
                <a:spcPts val="462"/>
              </a:spcBef>
              <a:spcAft>
                <a:spcPts val="62"/>
              </a:spcAft>
              <a:buNone/>
              <a:tabLst>
                <a:tab algn="l" pos="0"/>
              </a:tabLst>
            </a:pPr>
            <a:r>
              <a:rPr b="0" lang="en-US" sz="1400" strike="noStrike" u="none">
                <a:solidFill>
                  <a:srgbClr val="000000"/>
                </a:solidFill>
                <a:effectLst/>
                <a:uFillTx/>
                <a:latin typeface="Arial"/>
                <a:ea typeface="DejaVu Sans"/>
              </a:rPr>
              <a:t>	</a:t>
            </a:r>
            <a:r>
              <a:rPr b="1" lang="en-US" sz="1400" strike="noStrike" u="none">
                <a:solidFill>
                  <a:srgbClr val="000000"/>
                </a:solidFill>
                <a:effectLst/>
                <a:uFillTx/>
                <a:latin typeface="Arial"/>
                <a:ea typeface="DejaVu Sans"/>
              </a:rPr>
              <a:t>N.B.</a:t>
            </a:r>
            <a:r>
              <a:rPr b="0" lang="en-US" sz="1400" strike="noStrike" u="none">
                <a:solidFill>
                  <a:srgbClr val="000000"/>
                </a:solidFill>
                <a:effectLst/>
                <a:uFillTx/>
                <a:latin typeface="Arial"/>
                <a:ea typeface="DejaVu Sans"/>
              </a:rPr>
              <a:t>: The item «</a:t>
            </a:r>
            <a:r>
              <a:rPr b="1" lang="en-US" sz="1400" strike="noStrike" u="none">
                <a:solidFill>
                  <a:srgbClr val="000000"/>
                </a:solidFill>
                <a:effectLst/>
                <a:uFillTx/>
                <a:latin typeface="Arial"/>
                <a:ea typeface="DejaVu Sans"/>
              </a:rPr>
              <a:t>Congressi</a:t>
            </a:r>
            <a:r>
              <a:rPr b="0" lang="en-US" sz="1400" strike="noStrike" u="none">
                <a:solidFill>
                  <a:srgbClr val="000000"/>
                </a:solidFill>
                <a:effectLst/>
                <a:uFillTx/>
                <a:latin typeface="Arial"/>
                <a:ea typeface="DejaVu Sans"/>
              </a:rPr>
              <a:t>» (conferences) in the index of «Medioevo latino» concerns the chronicles of conferences, not the publication of the proceedings</a:t>
            </a:r>
            <a:endParaRPr b="0" lang="it-IT" sz="1400" strike="noStrike" u="none">
              <a:solidFill>
                <a:srgbClr val="000000"/>
              </a:solidFill>
              <a:effectLst/>
              <a:uFillTx/>
              <a:latin typeface="Arial"/>
            </a:endParaRPr>
          </a:p>
          <a:p>
            <a:pPr marL="595440" indent="-595440" algn="just" defTabSz="914400">
              <a:lnSpc>
                <a:spcPct val="150000"/>
              </a:lnSpc>
              <a:spcBef>
                <a:spcPts val="462"/>
              </a:spcBef>
              <a:spcAft>
                <a:spcPts val="62"/>
              </a:spcAft>
              <a:buClr>
                <a:srgbClr val="333399"/>
              </a:buClr>
              <a:buSzPct val="135000"/>
              <a:buFont typeface="Wingdings" charset="2"/>
              <a:buChar char=""/>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400" strike="noStrike" u="none">
                <a:solidFill>
                  <a:srgbClr val="000000"/>
                </a:solidFill>
                <a:effectLst/>
                <a:uFillTx/>
                <a:latin typeface="Arial"/>
                <a:ea typeface="DejaVu Sans"/>
              </a:rPr>
              <a:t>Whether you are reading a review in a journal (indirect information) or you are reading a miscellany (direct information), you must </a:t>
            </a:r>
            <a:r>
              <a:rPr b="1" lang="en-US" sz="1400" strike="noStrike" u="none">
                <a:solidFill>
                  <a:srgbClr val="000000"/>
                </a:solidFill>
                <a:effectLst/>
                <a:uFillTx/>
                <a:latin typeface="Arial"/>
                <a:ea typeface="DejaVu Sans"/>
              </a:rPr>
              <a:t>give notice of the individual studies</a:t>
            </a:r>
            <a:r>
              <a:rPr b="0" lang="en-US" sz="1400" strike="noStrike" u="none">
                <a:solidFill>
                  <a:srgbClr val="000000"/>
                </a:solidFill>
                <a:effectLst/>
                <a:uFillTx/>
                <a:latin typeface="Arial"/>
                <a:ea typeface="DejaVu Sans"/>
              </a:rPr>
              <a:t> relevant to «Medioevo latino» (eg. make indipendent cards for each relevant study). This applies to all the typologies listed above in paragraph 1. In case of a review is possible that the data provided by the reviewer are incomplete: through the Internet you can find (in the publishing houses sites and in the OPACs) the missing information </a:t>
            </a:r>
            <a:endParaRPr b="0" lang="it-IT" sz="1400" strike="noStrike" u="none">
              <a:solidFill>
                <a:srgbClr val="000000"/>
              </a:solidFill>
              <a:effectLst/>
              <a:uFillTx/>
              <a:latin typeface="Arial"/>
            </a:endParaRPr>
          </a:p>
          <a:p>
            <a:pPr marL="609480" indent="-595080" algn="just" defTabSz="914400">
              <a:lnSpc>
                <a:spcPct val="150000"/>
              </a:lnSpc>
              <a:spcBef>
                <a:spcPts val="462"/>
              </a:spcBef>
              <a:spcAft>
                <a:spcPts val="62"/>
              </a:spcAft>
              <a:buNone/>
              <a:tabLst>
                <a:tab algn="l" pos="0"/>
              </a:tabLst>
            </a:pPr>
            <a:r>
              <a:rPr b="1" lang="en-US" sz="1400" strike="noStrike" u="none">
                <a:solidFill>
                  <a:srgbClr val="000000"/>
                </a:solidFill>
                <a:effectLst/>
                <a:uFillTx/>
                <a:latin typeface="Arial"/>
                <a:ea typeface="DejaVu Sans"/>
              </a:rPr>
              <a:t>Summing up</a:t>
            </a:r>
            <a:r>
              <a:rPr b="0" lang="en-US" sz="1400" strike="noStrike" u="none">
                <a:solidFill>
                  <a:srgbClr val="000000"/>
                </a:solidFill>
                <a:effectLst/>
                <a:uFillTx/>
                <a:latin typeface="Arial"/>
                <a:ea typeface="DejaVu Sans"/>
              </a:rPr>
              <a:t>:</a:t>
            </a:r>
            <a:endParaRPr b="0" lang="it-IT" sz="1400" strike="noStrike" u="none">
              <a:solidFill>
                <a:srgbClr val="000000"/>
              </a:solidFill>
              <a:effectLst/>
              <a:uFillTx/>
              <a:latin typeface="Arial"/>
            </a:endParaRPr>
          </a:p>
          <a:p>
            <a:pPr marL="595440" indent="-595440" algn="just" defTabSz="914400">
              <a:lnSpc>
                <a:spcPct val="150000"/>
              </a:lnSpc>
              <a:spcBef>
                <a:spcPts val="462"/>
              </a:spcBef>
              <a:spcAft>
                <a:spcPts val="62"/>
              </a:spcAft>
              <a:buSzPct val="102950"/>
              <a:buBlip>
                <a:blip r:embed="rId4"/>
              </a:buBlip>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400" strike="noStrike" u="none">
                <a:solidFill>
                  <a:srgbClr val="000000"/>
                </a:solidFill>
                <a:effectLst/>
                <a:uFillTx/>
                <a:latin typeface="Arial"/>
                <a:ea typeface="DejaVu Sans"/>
              </a:rPr>
              <a:t>in case of miscellaneous works is always necessary to realize a card for the book as a whole and other cards for each relevant article</a:t>
            </a:r>
            <a:endParaRPr b="0" lang="it-IT" sz="1400" strike="noStrike" u="none">
              <a:solidFill>
                <a:srgbClr val="000000"/>
              </a:solidFill>
              <a:effectLst/>
              <a:uFillTx/>
              <a:latin typeface="Arial"/>
            </a:endParaRPr>
          </a:p>
        </p:txBody>
      </p:sp>
      <p:sp>
        <p:nvSpPr>
          <p:cNvPr id="61"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62" name="PlaceHolder 3"/>
          <p:cNvSpPr>
            <a:spLocks noGrp="1"/>
          </p:cNvSpPr>
          <p:nvPr>
            <p:ph type="sldNum" idx="15"/>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D2D243F1-ADA6-4846-99C7-3163165A3AC9}" type="slidenum">
              <a:rPr b="0" i="1" lang="en-US" sz="1800" strike="noStrike" u="none">
                <a:solidFill>
                  <a:schemeClr val="lt1"/>
                </a:solidFill>
                <a:effectLst/>
                <a:uFillTx/>
                <a:latin typeface="Arial"/>
                <a:ea typeface="DejaVu Sans"/>
              </a:rPr>
              <a:t>10</a:t>
            </a:fld>
            <a:endParaRPr b="0" lang="it-IT" sz="1800" strike="noStrike" u="none">
              <a:solidFill>
                <a:srgbClr val="000000"/>
              </a:solidFill>
              <a:effectLst/>
              <a:uFillTx/>
              <a:latin typeface="Times New Roman"/>
            </a:endParaRPr>
          </a:p>
        </p:txBody>
      </p:sp>
      <p:pic>
        <p:nvPicPr>
          <p:cNvPr id="63" name="Picture 6" descr="A circular object with a drawing of a monkey&#10;&#10;AI-generated content may be incorrect."/>
          <p:cNvPicPr/>
          <p:nvPr/>
        </p:nvPicPr>
        <p:blipFill>
          <a:blip r:embed="rId5"/>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744480" y="0"/>
            <a:ext cx="7941240" cy="11419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Treatment of miscellaneous works both by direct reading and by journals (indirect) </a:t>
            </a:r>
            <a:r>
              <a:rPr b="1" lang="en-US" sz="1800" strike="noStrike" u="none">
                <a:solidFill>
                  <a:srgbClr val="333399"/>
                </a:solidFill>
                <a:effectLst/>
                <a:uFillTx/>
                <a:latin typeface="Arial"/>
                <a:ea typeface="DejaVu Sans"/>
              </a:rPr>
              <a:t>(II)</a:t>
            </a:r>
            <a:endParaRPr b="0" lang="it-IT" sz="1800" strike="noStrike" u="none">
              <a:solidFill>
                <a:srgbClr val="000000"/>
              </a:solidFill>
              <a:effectLst/>
              <a:uFillTx/>
              <a:latin typeface="Arial"/>
            </a:endParaRPr>
          </a:p>
        </p:txBody>
      </p:sp>
      <p:sp>
        <p:nvSpPr>
          <p:cNvPr id="65" name="PlaceHolder 2"/>
          <p:cNvSpPr>
            <a:spLocks noGrp="1"/>
          </p:cNvSpPr>
          <p:nvPr>
            <p:ph/>
          </p:nvPr>
        </p:nvSpPr>
        <p:spPr>
          <a:xfrm>
            <a:off x="406440" y="1031760"/>
            <a:ext cx="8279280" cy="5073840"/>
          </a:xfrm>
          <a:prstGeom prst="rect">
            <a:avLst/>
          </a:prstGeom>
          <a:noFill/>
          <a:ln w="0">
            <a:noFill/>
          </a:ln>
        </p:spPr>
        <p:txBody>
          <a:bodyPr lIns="90000" rIns="90000" tIns="46800" bIns="46800" anchor="t">
            <a:normAutofit/>
          </a:bodyPr>
          <a:p>
            <a:pPr marL="595440" indent="-595440" algn="just" defTabSz="914400">
              <a:lnSpc>
                <a:spcPct val="150000"/>
              </a:lnSpc>
              <a:spcBef>
                <a:spcPts val="462"/>
              </a:spcBef>
              <a:spcAft>
                <a:spcPts val="62"/>
              </a:spcAft>
              <a:buClr>
                <a:srgbClr val="333399"/>
              </a:buClr>
              <a:buSzPct val="135000"/>
              <a:buFont typeface="Wingdings" charset="2"/>
              <a:buChar char=""/>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200" strike="noStrike" u="none">
                <a:solidFill>
                  <a:srgbClr val="000000"/>
                </a:solidFill>
                <a:effectLst/>
                <a:uFillTx/>
                <a:latin typeface="Arial"/>
                <a:ea typeface="DejaVu Sans"/>
              </a:rPr>
              <a:t>Specific treatment of collections of personal works </a:t>
            </a:r>
            <a:r>
              <a:rPr b="0" lang="en-GB" sz="1200" strike="noStrike" u="none">
                <a:solidFill>
                  <a:srgbClr val="000000"/>
                </a:solidFill>
                <a:effectLst/>
                <a:uFillTx/>
                <a:latin typeface="Arial"/>
                <a:ea typeface="DejaVu Sans"/>
              </a:rPr>
              <a:t>(</a:t>
            </a:r>
            <a:r>
              <a:rPr b="0" lang="en-US" sz="1200" strike="noStrike" u="none">
                <a:solidFill>
                  <a:srgbClr val="000000"/>
                </a:solidFill>
                <a:effectLst/>
                <a:uFillTx/>
                <a:latin typeface="Arial"/>
                <a:ea typeface="DejaVu Sans"/>
              </a:rPr>
              <a:t>the general treatment is equal to that of miscellanies: give notice of each relevant study)</a:t>
            </a:r>
            <a:endParaRPr b="0" lang="it-IT" sz="1200" strike="noStrike" u="none">
              <a:solidFill>
                <a:srgbClr val="000000"/>
              </a:solidFill>
              <a:effectLst/>
              <a:uFillTx/>
              <a:latin typeface="Arial"/>
            </a:endParaRPr>
          </a:p>
          <a:p>
            <a:pPr lvl="1" marL="976320" indent="-519120" algn="just" defTabSz="914400">
              <a:lnSpc>
                <a:spcPct val="150000"/>
              </a:lnSpc>
              <a:spcBef>
                <a:spcPts val="462"/>
              </a:spcBef>
              <a:spcAft>
                <a:spcPts val="62"/>
              </a:spcAft>
              <a:buSzPct val="103006"/>
              <a:buBlip>
                <a:blip r:embed="rId1"/>
              </a:buBlip>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200" strike="noStrike" u="none">
                <a:solidFill>
                  <a:srgbClr val="000000"/>
                </a:solidFill>
                <a:effectLst/>
                <a:uFillTx/>
                <a:latin typeface="Arial"/>
                <a:ea typeface="DejaVu Sans"/>
              </a:rPr>
              <a:t>always indicate informations about the original publication of the individual studies at the beginning of the abstracts (in most cases collections of personal works include reprints of articles that have already been published)</a:t>
            </a:r>
            <a:endParaRPr b="0" lang="it-IT" sz="1200" strike="noStrike" u="none">
              <a:solidFill>
                <a:srgbClr val="000000"/>
              </a:solidFill>
              <a:effectLst/>
              <a:uFillTx/>
              <a:latin typeface="Arial"/>
            </a:endParaRPr>
          </a:p>
          <a:p>
            <a:pPr lvl="1" marL="976320" indent="-519120" algn="just" defTabSz="914400">
              <a:lnSpc>
                <a:spcPct val="150000"/>
              </a:lnSpc>
              <a:spcBef>
                <a:spcPts val="462"/>
              </a:spcBef>
              <a:spcAft>
                <a:spcPts val="62"/>
              </a:spcAft>
              <a:buSzPct val="103006"/>
              <a:buBlip>
                <a:blip r:embed="rId2"/>
              </a:buBlip>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200" strike="noStrike" u="none">
                <a:solidFill>
                  <a:srgbClr val="000000"/>
                </a:solidFill>
                <a:effectLst/>
                <a:uFillTx/>
                <a:latin typeface="Arial"/>
                <a:ea typeface="DejaVu Sans"/>
              </a:rPr>
              <a:t>If the article has already been reported in «Medioevo latino» with extensive summary will be sufficient to indicate the bibliographical date of the original publication followed by: «for which cfr. MEL + volume and card number</a:t>
            </a:r>
            <a:endParaRPr b="0" lang="it-IT" sz="1200" strike="noStrike" u="none">
              <a:solidFill>
                <a:srgbClr val="000000"/>
              </a:solidFill>
              <a:effectLst/>
              <a:uFillTx/>
              <a:latin typeface="Arial"/>
            </a:endParaRPr>
          </a:p>
          <a:p>
            <a:pPr lvl="1" marL="976320" indent="-519120" algn="just" defTabSz="914400">
              <a:lnSpc>
                <a:spcPct val="150000"/>
              </a:lnSpc>
              <a:spcBef>
                <a:spcPts val="462"/>
              </a:spcBef>
              <a:spcAft>
                <a:spcPts val="62"/>
              </a:spcAft>
              <a:buSzPct val="103006"/>
              <a:buBlip>
                <a:blip r:embed="rId3"/>
              </a:buBlip>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200" strike="noStrike" u="none">
                <a:solidFill>
                  <a:srgbClr val="000000"/>
                </a:solidFill>
                <a:effectLst/>
                <a:uFillTx/>
                <a:latin typeface="Arial"/>
                <a:ea typeface="DejaVu Sans"/>
              </a:rPr>
              <a:t>if the abstract present in previous volumes of «Medioevo latino»  is incomplete add what is necessary; indicate also in this case the reference to the volume of MEL in which has been given notice of the first edition of the essay; this is particularly true for those who read directly a collections of personal works: look carefully in the preface and in the notes to the individual essays for the indication of the original publication</a:t>
            </a:r>
            <a:endParaRPr b="0" lang="it-IT" sz="1200" strike="noStrike" u="none">
              <a:solidFill>
                <a:srgbClr val="000000"/>
              </a:solidFill>
              <a:effectLst/>
              <a:uFillTx/>
              <a:latin typeface="Arial"/>
            </a:endParaRPr>
          </a:p>
          <a:p>
            <a:pPr lvl="1" marL="976320" indent="-519120" algn="just" defTabSz="914400">
              <a:lnSpc>
                <a:spcPct val="150000"/>
              </a:lnSpc>
              <a:spcBef>
                <a:spcPts val="462"/>
              </a:spcBef>
              <a:spcAft>
                <a:spcPts val="62"/>
              </a:spcAft>
              <a:buSzPct val="103006"/>
              <a:buBlip>
                <a:blip r:embed="rId4"/>
              </a:buBlip>
              <a:tabLst>
                <a:tab algn="l" pos="595440"/>
                <a:tab algn="l" pos="700200"/>
                <a:tab algn="l" pos="1149480"/>
                <a:tab algn="l" pos="1598760"/>
                <a:tab algn="l" pos="2048040"/>
                <a:tab algn="l" pos="2496960"/>
                <a:tab algn="l" pos="2946240"/>
                <a:tab algn="l" pos="3395520"/>
                <a:tab algn="l" pos="3844800"/>
                <a:tab algn="l" pos="4294080"/>
                <a:tab algn="l" pos="4743360"/>
                <a:tab algn="l" pos="5192640"/>
                <a:tab algn="l" pos="5641920"/>
                <a:tab algn="l" pos="6091200"/>
                <a:tab algn="l" pos="6540480"/>
                <a:tab algn="l" pos="6989760"/>
                <a:tab algn="l" pos="7439040"/>
                <a:tab algn="l" pos="7888320"/>
                <a:tab algn="l" pos="8337600"/>
                <a:tab algn="l" pos="8786880"/>
                <a:tab algn="l" pos="9236160"/>
                <a:tab algn="l" pos="9434520"/>
                <a:tab algn="l" pos="9883800"/>
                <a:tab algn="l" pos="10333080"/>
                <a:tab algn="l" pos="10782360"/>
              </a:tabLst>
            </a:pPr>
            <a:r>
              <a:rPr b="0" lang="en-US" sz="1200" strike="noStrike" u="none">
                <a:solidFill>
                  <a:srgbClr val="000000"/>
                </a:solidFill>
                <a:effectLst/>
                <a:uFillTx/>
                <a:latin typeface="Arial"/>
                <a:ea typeface="DejaVu Sans"/>
              </a:rPr>
              <a:t>It is absolutely wrong to insert the reference to the previous numbers of «Medioevo latino» in the References field (Riferimenti); that field is only used for new reviews of book already reported in previous volumes of «Medioevo latino» (this is also valid for new editions of the same text and translations in other languages)</a:t>
            </a:r>
            <a:endParaRPr b="0" lang="it-IT" sz="1200" strike="noStrike" u="none">
              <a:solidFill>
                <a:srgbClr val="000000"/>
              </a:solidFill>
              <a:effectLst/>
              <a:uFillTx/>
              <a:latin typeface="Arial"/>
            </a:endParaRPr>
          </a:p>
          <a:p>
            <a:pPr marL="609480" indent="-595080" algn="just" defTabSz="914400">
              <a:lnSpc>
                <a:spcPct val="80000"/>
              </a:lnSpc>
              <a:spcBef>
                <a:spcPts val="462"/>
              </a:spcBef>
              <a:spcAft>
                <a:spcPts val="62"/>
              </a:spcAft>
              <a:buNone/>
              <a:tabLst>
                <a:tab algn="l" pos="0"/>
              </a:tabLst>
            </a:pPr>
            <a:endParaRPr b="0" lang="it-IT" sz="1200" strike="noStrike" u="none">
              <a:solidFill>
                <a:srgbClr val="000000"/>
              </a:solidFill>
              <a:effectLst/>
              <a:uFillTx/>
              <a:latin typeface="Arial"/>
            </a:endParaRPr>
          </a:p>
        </p:txBody>
      </p:sp>
      <p:sp>
        <p:nvSpPr>
          <p:cNvPr id="66"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67" name="PlaceHolder 3"/>
          <p:cNvSpPr>
            <a:spLocks noGrp="1"/>
          </p:cNvSpPr>
          <p:nvPr>
            <p:ph type="sldNum" idx="16"/>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AABF9173-5542-4281-AA59-7AF56C0ADFD1}" type="slidenum">
              <a:rPr b="0" i="1" lang="en-US" sz="1800" strike="noStrike" u="none">
                <a:solidFill>
                  <a:schemeClr val="lt1"/>
                </a:solidFill>
                <a:effectLst/>
                <a:uFillTx/>
                <a:latin typeface="Arial"/>
                <a:ea typeface="DejaVu Sans"/>
              </a:rPr>
              <a:t>11</a:t>
            </a:fld>
            <a:endParaRPr b="0" lang="it-IT" sz="1800" strike="noStrike" u="none">
              <a:solidFill>
                <a:srgbClr val="000000"/>
              </a:solidFill>
              <a:effectLst/>
              <a:uFillTx/>
              <a:latin typeface="Times New Roman"/>
            </a:endParaRPr>
          </a:p>
        </p:txBody>
      </p:sp>
      <p:pic>
        <p:nvPicPr>
          <p:cNvPr id="68" name="Picture 6" descr="A circular object with a drawing of a monkey&#10;&#10;AI-generated content may be incorrect."/>
          <p:cNvPicPr/>
          <p:nvPr/>
        </p:nvPicPr>
        <p:blipFill>
          <a:blip r:embed="rId5"/>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744480" y="0"/>
            <a:ext cx="7941240" cy="11419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Treatment of miscellaneous works both by direct reading and by journals (indirect) </a:t>
            </a:r>
            <a:r>
              <a:rPr b="1" lang="en-US" sz="1800" strike="noStrike" u="none">
                <a:solidFill>
                  <a:srgbClr val="333399"/>
                </a:solidFill>
                <a:effectLst/>
                <a:uFillTx/>
                <a:latin typeface="Arial"/>
                <a:ea typeface="DejaVu Sans"/>
              </a:rPr>
              <a:t>(III)</a:t>
            </a:r>
            <a:endParaRPr b="0" lang="it-IT" sz="1800" strike="noStrike" u="none">
              <a:solidFill>
                <a:srgbClr val="000000"/>
              </a:solidFill>
              <a:effectLst/>
              <a:uFillTx/>
              <a:latin typeface="Arial"/>
            </a:endParaRPr>
          </a:p>
        </p:txBody>
      </p:sp>
      <p:sp>
        <p:nvSpPr>
          <p:cNvPr id="70" name="PlaceHolder 2"/>
          <p:cNvSpPr>
            <a:spLocks noGrp="1"/>
          </p:cNvSpPr>
          <p:nvPr>
            <p:ph/>
          </p:nvPr>
        </p:nvSpPr>
        <p:spPr>
          <a:xfrm>
            <a:off x="395280" y="1628640"/>
            <a:ext cx="8228520" cy="4524840"/>
          </a:xfrm>
          <a:prstGeom prst="rect">
            <a:avLst/>
          </a:prstGeom>
          <a:noFill/>
          <a:ln w="0">
            <a:noFill/>
          </a:ln>
        </p:spPr>
        <p:txBody>
          <a:bodyPr lIns="90000" rIns="90000" tIns="46800" bIns="46800" anchor="t">
            <a:normAutofit/>
          </a:bodyPr>
          <a:p>
            <a:pPr marL="328680" indent="-328680" algn="just" defTabSz="914400">
              <a:lnSpc>
                <a:spcPct val="150000"/>
              </a:lnSpc>
              <a:spcBef>
                <a:spcPts val="462"/>
              </a:spcBef>
              <a:spcAft>
                <a:spcPts val="62"/>
              </a:spcAft>
              <a:buClr>
                <a:srgbClr val="333399"/>
              </a:buClr>
              <a:buSzPct val="135000"/>
              <a:buFont typeface="Wingdings" charset="2"/>
              <a:buChar char=""/>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Specific treatment of </a:t>
            </a:r>
            <a:r>
              <a:rPr b="0" lang="en-GB" sz="1600" strike="noStrike" u="none">
                <a:solidFill>
                  <a:srgbClr val="000000"/>
                </a:solidFill>
                <a:effectLst/>
                <a:uFillTx/>
                <a:latin typeface="Arial"/>
                <a:ea typeface="DejaVu Sans"/>
              </a:rPr>
              <a:t>studies in honour of a scholar (</a:t>
            </a:r>
            <a:r>
              <a:rPr b="0" lang="en-US" sz="1600" strike="noStrike" u="none">
                <a:solidFill>
                  <a:srgbClr val="000000"/>
                </a:solidFill>
                <a:effectLst/>
                <a:uFillTx/>
                <a:latin typeface="Arial"/>
                <a:ea typeface="DejaVu Sans"/>
              </a:rPr>
              <a:t>the general treatment is equal to that of miscellanies: give notice of each relevant study)</a:t>
            </a:r>
            <a:endParaRPr b="0" lang="it-IT" sz="1600" strike="noStrike" u="none">
              <a:solidFill>
                <a:srgbClr val="000000"/>
              </a:solidFill>
              <a:effectLst/>
              <a:uFillTx/>
              <a:latin typeface="Arial"/>
            </a:endParaRPr>
          </a:p>
          <a:p>
            <a:pPr marL="343080" indent="-32868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a:p>
            <a:pPr lvl="1" marL="728640" indent="-271440" algn="just" defTabSz="914400">
              <a:lnSpc>
                <a:spcPct val="150000"/>
              </a:lnSpc>
              <a:spcBef>
                <a:spcPts val="462"/>
              </a:spcBef>
              <a:spcAft>
                <a:spcPts val="62"/>
              </a:spcAft>
              <a:buSzPct val="103090"/>
              <a:buBlip>
                <a:blip r:embed="rId1"/>
              </a:buBlip>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if the name of the scholar to whom the book is dedicated is part of the short title that you have to insert in the form, it should not be repeated in the fields «name of the scholar», but this field must be filled if the name is not present in the short title</a:t>
            </a:r>
            <a:endParaRPr b="0" lang="it-IT" sz="1600" strike="noStrike" u="none">
              <a:solidFill>
                <a:srgbClr val="000000"/>
              </a:solidFill>
              <a:effectLst/>
              <a:uFillTx/>
              <a:latin typeface="Arial"/>
            </a:endParaRPr>
          </a:p>
        </p:txBody>
      </p:sp>
      <p:sp>
        <p:nvSpPr>
          <p:cNvPr id="71"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72" name="PlaceHolder 3"/>
          <p:cNvSpPr>
            <a:spLocks noGrp="1"/>
          </p:cNvSpPr>
          <p:nvPr>
            <p:ph type="sldNum" idx="17"/>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286F9117-FE89-4355-993C-12D99D3BF38E}" type="slidenum">
              <a:rPr b="0" i="1" lang="en-US" sz="1800" strike="noStrike" u="none">
                <a:solidFill>
                  <a:schemeClr val="lt1"/>
                </a:solidFill>
                <a:effectLst/>
                <a:uFillTx/>
                <a:latin typeface="Arial"/>
                <a:ea typeface="DejaVu Sans"/>
              </a:rPr>
              <a:t>12</a:t>
            </a:fld>
            <a:endParaRPr b="0" lang="it-IT" sz="1800" strike="noStrike" u="none">
              <a:solidFill>
                <a:srgbClr val="000000"/>
              </a:solidFill>
              <a:effectLst/>
              <a:uFillTx/>
              <a:latin typeface="Times New Roman"/>
            </a:endParaRPr>
          </a:p>
        </p:txBody>
      </p:sp>
      <p:pic>
        <p:nvPicPr>
          <p:cNvPr id="73" name="Picture 6" descr="A circular object with a drawing of a monkey&#10;&#10;AI-generated content may be incorrect."/>
          <p:cNvPicPr/>
          <p:nvPr/>
        </p:nvPicPr>
        <p:blipFill>
          <a:blip r:embed="rId2"/>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749520" y="0"/>
            <a:ext cx="7756200" cy="56124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Treatment of hybrid typologies</a:t>
            </a:r>
            <a:endParaRPr b="0" lang="it-IT" sz="2400" strike="noStrike" u="none">
              <a:solidFill>
                <a:srgbClr val="000000"/>
              </a:solidFill>
              <a:effectLst/>
              <a:uFillTx/>
              <a:latin typeface="Arial"/>
            </a:endParaRPr>
          </a:p>
        </p:txBody>
      </p:sp>
      <p:sp>
        <p:nvSpPr>
          <p:cNvPr id="75" name="PlaceHolder 2"/>
          <p:cNvSpPr>
            <a:spLocks noGrp="1"/>
          </p:cNvSpPr>
          <p:nvPr>
            <p:ph/>
          </p:nvPr>
        </p:nvSpPr>
        <p:spPr>
          <a:xfrm>
            <a:off x="468360" y="1495440"/>
            <a:ext cx="8228520" cy="4524840"/>
          </a:xfrm>
          <a:prstGeom prst="rect">
            <a:avLst/>
          </a:prstGeom>
          <a:noFill/>
          <a:ln w="0">
            <a:noFill/>
          </a:ln>
        </p:spPr>
        <p:txBody>
          <a:bodyPr lIns="90000" rIns="90000" tIns="46800" bIns="46800" anchor="t">
            <a:normAutofit/>
          </a:bodyPr>
          <a:p>
            <a:pPr marL="328680" indent="-328680" algn="just" defTabSz="914400">
              <a:lnSpc>
                <a:spcPct val="150000"/>
              </a:lnSpc>
              <a:spcBef>
                <a:spcPts val="462"/>
              </a:spcBef>
              <a:spcAft>
                <a:spcPts val="62"/>
              </a:spcAft>
              <a:buClr>
                <a:srgbClr val="333399"/>
              </a:buClr>
              <a:buSzPct val="135000"/>
              <a:buFont typeface="Wingdings" charset="2"/>
              <a:buChar char=""/>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a book, especially a miscellany, may correspond to a number of a journal (do not confuse this case with any series connected to a journal); in that case you need to insert, for each study, the bibliographical data of the periodical and the short-title of the miscellany. For the main card you have to fill up all the bibliographical data both of the book (place of publication, publisher, year, pages, series) and of the journal (title, number, year, pages)</a:t>
            </a:r>
            <a:r>
              <a:rPr b="0" lang="it-IT" sz="1600" strike="noStrike" u="none">
                <a:solidFill>
                  <a:srgbClr val="000000"/>
                </a:solidFill>
                <a:effectLst/>
                <a:uFillTx/>
                <a:latin typeface="Arial"/>
                <a:ea typeface="DejaVu Sans"/>
              </a:rPr>
              <a:t> </a:t>
            </a:r>
            <a:endParaRPr b="0" lang="it-IT" sz="1600" strike="noStrike" u="none">
              <a:solidFill>
                <a:srgbClr val="000000"/>
              </a:solidFill>
              <a:effectLst/>
              <a:uFillTx/>
              <a:latin typeface="Arial"/>
            </a:endParaRPr>
          </a:p>
          <a:p>
            <a:pPr marL="341280" indent="-32868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8680" indent="-328680" algn="just" defTabSz="914400">
              <a:lnSpc>
                <a:spcPct val="150000"/>
              </a:lnSpc>
              <a:spcBef>
                <a:spcPts val="462"/>
              </a:spcBef>
              <a:spcAft>
                <a:spcPts val="62"/>
              </a:spcAft>
              <a:buClr>
                <a:srgbClr val="333399"/>
              </a:buClr>
              <a:buSzPct val="135000"/>
              <a:buFont typeface="Wingdings" charset="2"/>
              <a:buChar char=""/>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do not fall into this category volumes of journals devoted to monographic subjects or that publish the proceedings of a conference </a:t>
            </a:r>
            <a:r>
              <a:rPr b="1" lang="en-US" sz="1600" strike="noStrike" u="none">
                <a:solidFill>
                  <a:srgbClr val="000000"/>
                </a:solidFill>
                <a:effectLst/>
                <a:uFillTx/>
                <a:latin typeface="Arial"/>
                <a:ea typeface="DejaVu Sans"/>
              </a:rPr>
              <a:t>if they do not have their own title</a:t>
            </a:r>
            <a:r>
              <a:rPr b="0" lang="en-US" sz="1600" strike="noStrike" u="none">
                <a:solidFill>
                  <a:srgbClr val="000000"/>
                </a:solidFill>
                <a:effectLst/>
                <a:uFillTx/>
                <a:latin typeface="Arial"/>
                <a:ea typeface="DejaVu Sans"/>
              </a:rPr>
              <a:t> (different from that of the journal itself); often they have an introduction that describes the contents and motivations of the book, but not a title</a:t>
            </a:r>
            <a:endParaRPr b="0" lang="it-IT" sz="1600" strike="noStrike" u="none">
              <a:solidFill>
                <a:srgbClr val="000000"/>
              </a:solidFill>
              <a:effectLst/>
              <a:uFillTx/>
              <a:latin typeface="Arial"/>
            </a:endParaRPr>
          </a:p>
          <a:p>
            <a:pPr marL="341280" indent="-328680" algn="just" defTabSz="914400">
              <a:lnSpc>
                <a:spcPct val="80000"/>
              </a:lnSpc>
              <a:spcBef>
                <a:spcPts val="462"/>
              </a:spcBef>
              <a:spcAft>
                <a:spcPts val="62"/>
              </a:spcAft>
              <a:buNone/>
              <a:tabLst>
                <a:tab algn="l" pos="0"/>
              </a:tabLst>
            </a:pPr>
            <a:endParaRPr b="0" lang="it-IT" sz="1600" strike="noStrike" u="none">
              <a:solidFill>
                <a:srgbClr val="000000"/>
              </a:solidFill>
              <a:effectLst/>
              <a:uFillTx/>
              <a:latin typeface="Arial"/>
            </a:endParaRPr>
          </a:p>
        </p:txBody>
      </p:sp>
      <p:sp>
        <p:nvSpPr>
          <p:cNvPr id="76"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77" name="PlaceHolder 3"/>
          <p:cNvSpPr>
            <a:spLocks noGrp="1"/>
          </p:cNvSpPr>
          <p:nvPr>
            <p:ph type="sldNum" idx="18"/>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3215B6AF-61C1-4514-9871-3CE4E30C69B5}" type="slidenum">
              <a:rPr b="0" i="1" lang="en-US" sz="1800" strike="noStrike" u="none">
                <a:solidFill>
                  <a:schemeClr val="lt1"/>
                </a:solidFill>
                <a:effectLst/>
                <a:uFillTx/>
                <a:latin typeface="Arial"/>
                <a:ea typeface="DejaVu Sans"/>
              </a:rPr>
              <a:t>13</a:t>
            </a:fld>
            <a:endParaRPr b="0" lang="it-IT" sz="1800" strike="noStrike" u="none">
              <a:solidFill>
                <a:srgbClr val="000000"/>
              </a:solidFill>
              <a:effectLst/>
              <a:uFillTx/>
              <a:latin typeface="Times New Roman"/>
            </a:endParaRPr>
          </a:p>
        </p:txBody>
      </p:sp>
      <p:pic>
        <p:nvPicPr>
          <p:cNvPr id="78" name="Picture 6" descr="A circular object with a drawing of a monkey&#10;&#10;AI-generated content may be incorrect."/>
          <p:cNvPicPr/>
          <p:nvPr/>
        </p:nvPicPr>
        <p:blipFill>
          <a:blip r:embed="rId1"/>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281520" y="63360"/>
            <a:ext cx="8448480" cy="70560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GB" sz="2400" strike="noStrike" u="none">
                <a:solidFill>
                  <a:srgbClr val="333399"/>
                </a:solidFill>
                <a:effectLst/>
                <a:uFillTx/>
                <a:latin typeface="Arial"/>
                <a:ea typeface="DejaVu Sans"/>
              </a:rPr>
              <a:t>Compilation of indexes in a card of «Medioevo latino» </a:t>
            </a:r>
            <a:r>
              <a:rPr b="1" lang="en-GB" sz="1800" strike="noStrike" u="none">
                <a:solidFill>
                  <a:srgbClr val="333399"/>
                </a:solidFill>
                <a:effectLst/>
                <a:uFillTx/>
                <a:latin typeface="Arial"/>
                <a:ea typeface="DejaVu Sans"/>
              </a:rPr>
              <a:t>(I)</a:t>
            </a:r>
            <a:endParaRPr b="0" lang="it-IT" sz="1800" strike="noStrike" u="none">
              <a:solidFill>
                <a:srgbClr val="000000"/>
              </a:solidFill>
              <a:effectLst/>
              <a:uFillTx/>
              <a:latin typeface="Arial"/>
            </a:endParaRPr>
          </a:p>
        </p:txBody>
      </p:sp>
      <p:sp>
        <p:nvSpPr>
          <p:cNvPr id="80" name="PlaceHolder 2"/>
          <p:cNvSpPr>
            <a:spLocks noGrp="1"/>
          </p:cNvSpPr>
          <p:nvPr>
            <p:ph/>
          </p:nvPr>
        </p:nvSpPr>
        <p:spPr>
          <a:xfrm>
            <a:off x="468360" y="1125360"/>
            <a:ext cx="8074440" cy="5112360"/>
          </a:xfrm>
          <a:prstGeom prst="rect">
            <a:avLst/>
          </a:prstGeom>
          <a:noFill/>
          <a:ln w="0">
            <a:noFill/>
          </a:ln>
        </p:spPr>
        <p:txBody>
          <a:bodyPr lIns="90000" rIns="90000" tIns="46800" bIns="46800" anchor="t">
            <a:noAutofit/>
          </a:bodyPr>
          <a:p>
            <a:pPr marL="343080" indent="-328680" algn="just" defTabSz="914400">
              <a:lnSpc>
                <a:spcPct val="159000"/>
              </a:lnSpc>
              <a:spcBef>
                <a:spcPts val="462"/>
              </a:spcBef>
              <a:spcAft>
                <a:spcPts val="62"/>
              </a:spcAft>
              <a:buNone/>
              <a:tabLst>
                <a:tab algn="l" pos="0"/>
              </a:tabLst>
            </a:pPr>
            <a:r>
              <a:rPr b="0" lang="en-GB" sz="1100" strike="noStrike" u="none">
                <a:solidFill>
                  <a:srgbClr val="000000"/>
                </a:solidFill>
                <a:effectLst/>
                <a:uFillTx/>
                <a:latin typeface="Arial"/>
                <a:ea typeface="DejaVu Sans"/>
              </a:rPr>
              <a:t>«Medioevo latino» has </a:t>
            </a:r>
            <a:r>
              <a:rPr b="1" lang="en-GB" sz="1100" strike="noStrike" u="none">
                <a:solidFill>
                  <a:srgbClr val="000000"/>
                </a:solidFill>
                <a:effectLst/>
                <a:uFillTx/>
                <a:latin typeface="Arial"/>
                <a:ea typeface="DejaVu Sans"/>
              </a:rPr>
              <a:t>four indexes</a:t>
            </a:r>
            <a:endParaRPr b="0" lang="it-IT" sz="1100" strike="noStrike" u="none">
              <a:solidFill>
                <a:srgbClr val="000000"/>
              </a:solidFill>
              <a:effectLst/>
              <a:uFillTx/>
              <a:latin typeface="Arial"/>
            </a:endParaRPr>
          </a:p>
          <a:p>
            <a:pPr marL="343080" indent="-328680" algn="just" defTabSz="914400">
              <a:lnSpc>
                <a:spcPct val="159000"/>
              </a:lnSpc>
              <a:spcBef>
                <a:spcPts val="462"/>
              </a:spcBef>
              <a:spcAft>
                <a:spcPts val="62"/>
              </a:spcAft>
              <a:buNone/>
              <a:tabLst>
                <a:tab algn="l" pos="0"/>
              </a:tabLst>
            </a:pPr>
            <a:r>
              <a:rPr b="1" lang="en-US" sz="1100" strike="noStrike" u="none">
                <a:solidFill>
                  <a:srgbClr val="000000"/>
                </a:solidFill>
                <a:effectLst/>
                <a:uFillTx/>
                <a:latin typeface="Arial"/>
                <a:ea typeface="DejaVu Sans"/>
              </a:rPr>
              <a:t>manuscripts index</a:t>
            </a:r>
            <a:endParaRPr b="0" lang="it-IT" sz="11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3093"/>
              <a:buBlip>
                <a:blip r:embed="rId1"/>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for each bibliographical item insert an index for each manuscript quoted in the title or in the abstract</a:t>
            </a:r>
            <a:endParaRPr b="0" lang="it-IT" sz="1100" strike="noStrike" u="none">
              <a:solidFill>
                <a:srgbClr val="000000"/>
              </a:solidFill>
              <a:effectLst/>
              <a:uFillTx/>
              <a:latin typeface="Arial"/>
            </a:endParaRPr>
          </a:p>
          <a:p>
            <a:pPr marL="343080" indent="-328680" algn="just" defTabSz="914400">
              <a:lnSpc>
                <a:spcPct val="159000"/>
              </a:lnSpc>
              <a:spcBef>
                <a:spcPts val="462"/>
              </a:spcBef>
              <a:spcAft>
                <a:spcPts val="62"/>
              </a:spcAft>
              <a:buNone/>
              <a:tabLst>
                <a:tab algn="l" pos="0"/>
              </a:tabLst>
            </a:pPr>
            <a:r>
              <a:rPr b="1" lang="en-GB" sz="1100" strike="noStrike" u="none">
                <a:solidFill>
                  <a:srgbClr val="000000"/>
                </a:solidFill>
                <a:effectLst/>
                <a:uFillTx/>
                <a:latin typeface="Arial"/>
                <a:ea typeface="DejaVu Sans"/>
              </a:rPr>
              <a:t>lexical index</a:t>
            </a:r>
            <a:endParaRPr b="0" lang="it-IT" sz="11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3093"/>
              <a:buBlip>
                <a:blip r:embed="rId2"/>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insert an index for each word quoted in the title or in the abstract</a:t>
            </a:r>
            <a:endParaRPr b="0" lang="it-IT" sz="11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3093"/>
              <a:buBlip>
                <a:blip r:embed="rId3"/>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it is used for studies which investigated from a linguistic point of view individual Latin words or groups of words</a:t>
            </a:r>
            <a:endParaRPr b="0" lang="it-IT" sz="11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3093"/>
              <a:buBlip>
                <a:blip r:embed="rId4"/>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not index concepts, such as philosophical ones</a:t>
            </a:r>
            <a:endParaRPr b="0" lang="it-IT" sz="1100" strike="noStrike" u="none">
              <a:solidFill>
                <a:srgbClr val="000000"/>
              </a:solidFill>
              <a:effectLst/>
              <a:uFillTx/>
              <a:latin typeface="Arial"/>
            </a:endParaRPr>
          </a:p>
          <a:p>
            <a:pPr marL="343080" indent="-328680" algn="just" defTabSz="914400">
              <a:lnSpc>
                <a:spcPct val="159000"/>
              </a:lnSpc>
              <a:spcBef>
                <a:spcPts val="462"/>
              </a:spcBef>
              <a:spcAft>
                <a:spcPts val="62"/>
              </a:spcAft>
              <a:buNone/>
              <a:tabLst>
                <a:tab algn="l" pos="0"/>
              </a:tabLst>
            </a:pPr>
            <a:r>
              <a:rPr b="1" lang="en-US" sz="1100" strike="noStrike" u="none">
                <a:solidFill>
                  <a:srgbClr val="000000"/>
                </a:solidFill>
                <a:effectLst/>
                <a:uFillTx/>
                <a:latin typeface="Arial"/>
                <a:ea typeface="DejaVu Sans"/>
              </a:rPr>
              <a:t>geographical index</a:t>
            </a:r>
            <a:endParaRPr b="0" lang="it-IT" sz="11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3093"/>
              <a:buBlip>
                <a:blip r:embed="rId5"/>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insert an index for each place quoted in the title or in the abstract</a:t>
            </a:r>
            <a:endParaRPr b="0" lang="it-IT" sz="11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3093"/>
              <a:buBlip>
                <a:blip r:embed="rId6"/>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index only the places under study and relevant for the Middle Ages, not sites of conferences, of exhibitions or, for catalogs of manuscripts, of the repository (for example Florence for a manuscript of the Biblioteca Medicea Laurenziana)</a:t>
            </a:r>
            <a:endParaRPr b="0" lang="it-IT" sz="11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3093"/>
              <a:buBlip>
                <a:blip r:embed="rId7"/>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regions are to be included in Italian language, cities in their own language (the Italian cities with the specifications of the province)</a:t>
            </a:r>
            <a:endParaRPr b="0" lang="it-IT" sz="11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3093"/>
              <a:buBlip>
                <a:blip r:embed="rId8"/>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countries where the multilingualism is institutionalized (including Italy): inclusion of multiple forms</a:t>
            </a:r>
            <a:endParaRPr b="0" lang="it-IT" sz="1100" strike="noStrike" u="none">
              <a:solidFill>
                <a:srgbClr val="000000"/>
              </a:solidFill>
              <a:effectLst/>
              <a:uFillTx/>
              <a:latin typeface="Arial"/>
            </a:endParaRPr>
          </a:p>
        </p:txBody>
      </p:sp>
      <p:sp>
        <p:nvSpPr>
          <p:cNvPr id="81"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82" name="PlaceHolder 3"/>
          <p:cNvSpPr>
            <a:spLocks noGrp="1"/>
          </p:cNvSpPr>
          <p:nvPr>
            <p:ph type="sldNum" idx="19"/>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2A12C88B-D39B-423A-9FE1-CA1F33FE9D5D}" type="slidenum">
              <a:rPr b="0" i="1" lang="en-US" sz="1800" strike="noStrike" u="none">
                <a:solidFill>
                  <a:schemeClr val="lt1"/>
                </a:solidFill>
                <a:effectLst/>
                <a:uFillTx/>
                <a:latin typeface="Arial"/>
                <a:ea typeface="DejaVu Sans"/>
              </a:rPr>
              <a:t>13</a:t>
            </a:fld>
            <a:endParaRPr b="0" lang="it-IT" sz="1800" strike="noStrike" u="none">
              <a:solidFill>
                <a:srgbClr val="000000"/>
              </a:solidFill>
              <a:effectLst/>
              <a:uFillTx/>
              <a:latin typeface="Times New Roman"/>
            </a:endParaRPr>
          </a:p>
        </p:txBody>
      </p:sp>
      <p:pic>
        <p:nvPicPr>
          <p:cNvPr id="83" name="Picture 6" descr="A circular object with a drawing of a monkey&#10;&#10;AI-generated content may be incorrect."/>
          <p:cNvPicPr/>
          <p:nvPr/>
        </p:nvPicPr>
        <p:blipFill>
          <a:blip r:embed="rId9"/>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342360" y="73800"/>
            <a:ext cx="8480880" cy="84420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GB" sz="2400" strike="noStrike" u="none">
                <a:solidFill>
                  <a:srgbClr val="333399"/>
                </a:solidFill>
                <a:effectLst/>
                <a:uFillTx/>
                <a:latin typeface="Arial"/>
                <a:ea typeface="DejaVu Sans"/>
              </a:rPr>
              <a:t>Compilation of indexes in a card of «Medioevo latino» </a:t>
            </a:r>
            <a:r>
              <a:rPr b="1" lang="en-GB" sz="1800" strike="noStrike" u="none">
                <a:solidFill>
                  <a:srgbClr val="333399"/>
                </a:solidFill>
                <a:effectLst/>
                <a:uFillTx/>
                <a:latin typeface="Arial"/>
                <a:ea typeface="DejaVu Sans"/>
              </a:rPr>
              <a:t>(II)</a:t>
            </a:r>
            <a:endParaRPr b="0" lang="it-IT" sz="1800" strike="noStrike" u="none">
              <a:solidFill>
                <a:srgbClr val="000000"/>
              </a:solidFill>
              <a:effectLst/>
              <a:uFillTx/>
              <a:latin typeface="Arial"/>
            </a:endParaRPr>
          </a:p>
        </p:txBody>
      </p:sp>
      <p:sp>
        <p:nvSpPr>
          <p:cNvPr id="85" name="PlaceHolder 2"/>
          <p:cNvSpPr>
            <a:spLocks noGrp="1"/>
          </p:cNvSpPr>
          <p:nvPr>
            <p:ph/>
          </p:nvPr>
        </p:nvSpPr>
        <p:spPr>
          <a:xfrm>
            <a:off x="468360" y="1413000"/>
            <a:ext cx="8228520" cy="4524840"/>
          </a:xfrm>
          <a:prstGeom prst="rect">
            <a:avLst/>
          </a:prstGeom>
          <a:noFill/>
          <a:ln w="0">
            <a:noFill/>
          </a:ln>
        </p:spPr>
        <p:txBody>
          <a:bodyPr lIns="90000" rIns="90000" tIns="46800" bIns="46800" anchor="t">
            <a:normAutofit fontScale="85000" lnSpcReduction="19999"/>
          </a:bodyPr>
          <a:p>
            <a:pPr marL="343080" indent="-328680" algn="just" defTabSz="914400">
              <a:lnSpc>
                <a:spcPct val="159000"/>
              </a:lnSpc>
              <a:spcBef>
                <a:spcPts val="462"/>
              </a:spcBef>
              <a:spcAft>
                <a:spcPts val="62"/>
              </a:spcAft>
              <a:buNone/>
              <a:tabLst>
                <a:tab algn="l" pos="0"/>
              </a:tabLst>
            </a:pPr>
            <a:r>
              <a:rPr b="1" lang="en-GB" sz="1500" strike="noStrike" u="none">
                <a:solidFill>
                  <a:srgbClr val="000000"/>
                </a:solidFill>
                <a:effectLst/>
                <a:uFillTx/>
                <a:latin typeface="Arial"/>
                <a:ea typeface="DejaVu Sans"/>
              </a:rPr>
              <a:t>names index</a:t>
            </a:r>
            <a:endParaRPr b="0" lang="it-IT" sz="1500" strike="noStrike" u="none">
              <a:solidFill>
                <a:srgbClr val="000000"/>
              </a:solidFill>
              <a:effectLst/>
              <a:uFillTx/>
              <a:latin typeface="Arial"/>
            </a:endParaRPr>
          </a:p>
          <a:p>
            <a:pPr marL="343080" indent="-328680" algn="just" defTabSz="914400">
              <a:lnSpc>
                <a:spcPct val="159000"/>
              </a:lnSpc>
              <a:spcBef>
                <a:spcPts val="462"/>
              </a:spcBef>
              <a:spcAft>
                <a:spcPts val="62"/>
              </a:spcAft>
              <a:buNone/>
              <a:tabLst>
                <a:tab algn="l" pos="0"/>
              </a:tabLst>
            </a:pP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1"/>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500" strike="noStrike" u="none">
                <a:solidFill>
                  <a:srgbClr val="000000"/>
                </a:solidFill>
                <a:effectLst/>
                <a:uFillTx/>
                <a:latin typeface="Arial"/>
                <a:ea typeface="DejaVu Sans"/>
              </a:rPr>
              <a:t>insert an index for each scholar quoted in the title or in the abstract</a:t>
            </a: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2"/>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500" strike="noStrike" u="none">
                <a:solidFill>
                  <a:srgbClr val="000000"/>
                </a:solidFill>
                <a:effectLst/>
                <a:uFillTx/>
                <a:latin typeface="Arial"/>
                <a:ea typeface="DejaVu Sans"/>
              </a:rPr>
              <a:t>do not repeat in the index field names already entered in the fields before and after the title</a:t>
            </a: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3"/>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GB" sz="1500" strike="noStrike" u="none">
                <a:solidFill>
                  <a:srgbClr val="000000"/>
                </a:solidFill>
                <a:effectLst/>
                <a:uFillTx/>
                <a:latin typeface="Arial"/>
                <a:ea typeface="DejaVu Sans"/>
              </a:rPr>
              <a:t>Italian names: the various «De», «Degli», «La», etc. </a:t>
            </a:r>
            <a:r>
              <a:rPr b="0" lang="en-US" sz="1500" strike="noStrike" u="none">
                <a:solidFill>
                  <a:srgbClr val="000000"/>
                </a:solidFill>
                <a:effectLst/>
                <a:uFillTx/>
                <a:latin typeface="Arial"/>
                <a:ea typeface="DejaVu Sans"/>
              </a:rPr>
              <a:t>are part of the surname and must begin with a capital letter (except for titles of nobility);</a:t>
            </a: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4"/>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500" strike="noStrike" u="none">
                <a:solidFill>
                  <a:srgbClr val="000000"/>
                </a:solidFill>
                <a:effectLst/>
                <a:uFillTx/>
                <a:latin typeface="Arial"/>
                <a:ea typeface="DejaVu Sans"/>
              </a:rPr>
              <a:t>Spanish names: names indexed at the first surname (usually they have two or more surnames)</a:t>
            </a: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5"/>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500" strike="noStrike" u="none">
                <a:solidFill>
                  <a:srgbClr val="000000"/>
                </a:solidFill>
                <a:effectLst/>
                <a:uFillTx/>
                <a:latin typeface="Arial"/>
                <a:ea typeface="DejaVu Sans"/>
              </a:rPr>
              <a:t>Portuguese names: names indexed at the last surname (usually they have two or more surnames)</a:t>
            </a: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6"/>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500" strike="noStrike" u="none">
                <a:solidFill>
                  <a:srgbClr val="000000"/>
                </a:solidFill>
                <a:effectLst/>
                <a:uFillTx/>
                <a:latin typeface="Arial"/>
                <a:ea typeface="DejaVu Sans"/>
              </a:rPr>
              <a:t>English and American names: names indexed at the last surname, unless is present a hyphen</a:t>
            </a: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7"/>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500" strike="noStrike" u="none">
                <a:solidFill>
                  <a:srgbClr val="000000"/>
                </a:solidFill>
                <a:effectLst/>
                <a:uFillTx/>
                <a:latin typeface="Arial"/>
                <a:ea typeface="DejaVu Sans"/>
              </a:rPr>
              <a:t>German names: the «von» must not be inserted in the surname field</a:t>
            </a: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8"/>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500" strike="noStrike" u="none">
                <a:solidFill>
                  <a:srgbClr val="000000"/>
                </a:solidFill>
                <a:effectLst/>
                <a:uFillTx/>
                <a:latin typeface="Arial"/>
                <a:ea typeface="DejaVu Sans"/>
              </a:rPr>
              <a:t>Flemish names: different treatment of the «van» in Belgium and the Netherlands</a:t>
            </a: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9"/>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500" strike="noStrike" u="none">
                <a:solidFill>
                  <a:srgbClr val="000000"/>
                </a:solidFill>
                <a:effectLst/>
                <a:uFillTx/>
                <a:latin typeface="Arial"/>
                <a:ea typeface="DejaVu Sans"/>
              </a:rPr>
              <a:t>pay attention to the use of prefixing the names with «M.» or «P.» («Monsieur» or «Père») that are not part of the name and must not be indexed</a:t>
            </a:r>
            <a:endParaRPr b="0" lang="it-IT" sz="1500" strike="noStrike" u="none">
              <a:solidFill>
                <a:srgbClr val="000000"/>
              </a:solidFill>
              <a:effectLst/>
              <a:uFillTx/>
              <a:latin typeface="Arial"/>
            </a:endParaRPr>
          </a:p>
          <a:p>
            <a:pPr lvl="1" marL="728640" indent="-271440" algn="just" defTabSz="914400">
              <a:lnSpc>
                <a:spcPct val="159000"/>
              </a:lnSpc>
              <a:spcBef>
                <a:spcPts val="462"/>
              </a:spcBef>
              <a:spcAft>
                <a:spcPts val="62"/>
              </a:spcAft>
              <a:buSzPct val="102890"/>
              <a:buBlip>
                <a:blip r:embed="rId10"/>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500" strike="noStrike" u="none">
                <a:solidFill>
                  <a:srgbClr val="000000"/>
                </a:solidFill>
                <a:effectLst/>
                <a:uFillTx/>
                <a:latin typeface="Arial"/>
                <a:ea typeface="DejaVu Sans"/>
              </a:rPr>
              <a:t>monks and nuns: enter the whole name in the field surname that is the one that determine the alphabetical ordering</a:t>
            </a:r>
            <a:endParaRPr b="0" lang="it-IT" sz="1500" strike="noStrike" u="none">
              <a:solidFill>
                <a:srgbClr val="000000"/>
              </a:solidFill>
              <a:effectLst/>
              <a:uFillTx/>
              <a:latin typeface="Arial"/>
            </a:endParaRPr>
          </a:p>
          <a:p>
            <a:pPr marL="343080" indent="-328680" defTabSz="914400">
              <a:lnSpc>
                <a:spcPct val="80000"/>
              </a:lnSpc>
              <a:spcBef>
                <a:spcPts val="462"/>
              </a:spcBef>
              <a:spcAft>
                <a:spcPts val="62"/>
              </a:spcAft>
              <a:buNone/>
              <a:tabLst>
                <a:tab algn="l" pos="0"/>
              </a:tabLst>
            </a:pPr>
            <a:endParaRPr b="0" lang="it-IT" sz="1600" strike="noStrike" u="none">
              <a:solidFill>
                <a:srgbClr val="000000"/>
              </a:solidFill>
              <a:effectLst/>
              <a:uFillTx/>
              <a:latin typeface="Arial"/>
            </a:endParaRPr>
          </a:p>
        </p:txBody>
      </p:sp>
      <p:sp>
        <p:nvSpPr>
          <p:cNvPr id="86"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87" name="PlaceHolder 3"/>
          <p:cNvSpPr>
            <a:spLocks noGrp="1"/>
          </p:cNvSpPr>
          <p:nvPr>
            <p:ph type="sldNum" idx="20"/>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BD2AA916-7819-4EB6-AF4A-8634BBF7C8A5}" type="slidenum">
              <a:rPr b="0" i="1" lang="en-US" sz="1800" strike="noStrike" u="none">
                <a:solidFill>
                  <a:schemeClr val="lt1"/>
                </a:solidFill>
                <a:effectLst/>
                <a:uFillTx/>
                <a:latin typeface="Arial"/>
                <a:ea typeface="DejaVu Sans"/>
              </a:rPr>
              <a:t>&lt;numero&gt;</a:t>
            </a:fld>
            <a:endParaRPr b="0" lang="it-IT" sz="1800" strike="noStrike" u="none">
              <a:solidFill>
                <a:srgbClr val="000000"/>
              </a:solidFill>
              <a:effectLst/>
              <a:uFillTx/>
              <a:latin typeface="Times New Roman"/>
            </a:endParaRPr>
          </a:p>
        </p:txBody>
      </p:sp>
      <p:pic>
        <p:nvPicPr>
          <p:cNvPr id="88" name="Picture 6" descr="A circular object with a drawing of a monkey&#10;&#10;AI-generated content may be incorrect."/>
          <p:cNvPicPr/>
          <p:nvPr/>
        </p:nvPicPr>
        <p:blipFill>
          <a:blip r:embed="rId11"/>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468360" y="0"/>
            <a:ext cx="8134920" cy="84420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GB" sz="2400" strike="noStrike" u="none">
                <a:solidFill>
                  <a:srgbClr val="333399"/>
                </a:solidFill>
                <a:effectLst/>
                <a:uFillTx/>
                <a:latin typeface="Arial"/>
                <a:ea typeface="DejaVu Sans"/>
              </a:rPr>
              <a:t>What studies are included in «Medioevo latino»?</a:t>
            </a:r>
            <a:endParaRPr b="0" lang="it-IT" sz="2400" strike="noStrike" u="none">
              <a:solidFill>
                <a:srgbClr val="000000"/>
              </a:solidFill>
              <a:effectLst/>
              <a:uFillTx/>
              <a:latin typeface="Arial"/>
            </a:endParaRPr>
          </a:p>
        </p:txBody>
      </p:sp>
      <p:sp>
        <p:nvSpPr>
          <p:cNvPr id="20" name="PlaceHolder 2"/>
          <p:cNvSpPr>
            <a:spLocks noGrp="1"/>
          </p:cNvSpPr>
          <p:nvPr>
            <p:ph/>
          </p:nvPr>
        </p:nvSpPr>
        <p:spPr>
          <a:xfrm>
            <a:off x="456840" y="1412640"/>
            <a:ext cx="8217360" cy="4292640"/>
          </a:xfrm>
          <a:prstGeom prst="rect">
            <a:avLst/>
          </a:prstGeom>
          <a:noFill/>
          <a:ln w="0">
            <a:noFill/>
          </a:ln>
        </p:spPr>
        <p:txBody>
          <a:bodyPr lIns="90000" rIns="90000" tIns="46800" bIns="46800" anchor="t">
            <a:normAutofit/>
          </a:bodyPr>
          <a:p>
            <a:pPr marL="343080" indent="-328680" algn="just" defTabSz="914400">
              <a:lnSpc>
                <a:spcPct val="159000"/>
              </a:lnSpc>
              <a:spcBef>
                <a:spcPts val="462"/>
              </a:spcBef>
              <a:spcAft>
                <a:spcPts val="62"/>
              </a:spcAft>
              <a:buNone/>
              <a:tabLst>
                <a:tab algn="l" pos="0"/>
              </a:tabLst>
            </a:pPr>
            <a:r>
              <a:rPr b="1" lang="en-GB" sz="1600" strike="noStrike" u="none">
                <a:solidFill>
                  <a:srgbClr val="333399"/>
                </a:solidFill>
                <a:effectLst/>
                <a:uFillTx/>
                <a:latin typeface="Arial"/>
                <a:ea typeface="DejaVu Sans"/>
              </a:rPr>
              <a:t>Chronology</a:t>
            </a:r>
            <a:endParaRPr b="0" lang="it-IT" sz="1600" strike="noStrike" u="none">
              <a:solidFill>
                <a:srgbClr val="000000"/>
              </a:solidFill>
              <a:effectLst/>
              <a:uFillTx/>
              <a:latin typeface="Arial"/>
            </a:endParaRPr>
          </a:p>
          <a:p>
            <a:pPr marL="341280" indent="-328680" algn="just" defTabSz="914400">
              <a:lnSpc>
                <a:spcPct val="159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8680" indent="-328680" algn="just" defTabSz="914400">
              <a:lnSpc>
                <a:spcPct val="159000"/>
              </a:lnSpc>
              <a:spcBef>
                <a:spcPts val="462"/>
              </a:spcBef>
              <a:spcAft>
                <a:spcPts val="62"/>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studies about the period from ca. 475 until the time of Erasmus and Copernicus (the first three decades of the sixteenth century)</a:t>
            </a:r>
            <a:endParaRPr b="0" lang="it-IT" sz="1600" strike="noStrike" u="none">
              <a:solidFill>
                <a:srgbClr val="000000"/>
              </a:solidFill>
              <a:effectLst/>
              <a:uFillTx/>
              <a:latin typeface="Arial"/>
            </a:endParaRPr>
          </a:p>
        </p:txBody>
      </p:sp>
      <p:sp>
        <p:nvSpPr>
          <p:cNvPr id="21"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22" name="PlaceHolder 3"/>
          <p:cNvSpPr>
            <a:spLocks noGrp="1"/>
          </p:cNvSpPr>
          <p:nvPr>
            <p:ph type="sldNum" idx="7"/>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7C0869E1-7B90-43D7-B3CE-19C22729BDA4}" type="slidenum">
              <a:rPr b="0" i="1" lang="en-US" sz="1800" strike="noStrike" u="none">
                <a:solidFill>
                  <a:schemeClr val="lt1"/>
                </a:solidFill>
                <a:effectLst/>
                <a:uFillTx/>
                <a:latin typeface="Arial"/>
                <a:ea typeface="DejaVu Sans"/>
              </a:rPr>
              <a:t>2</a:t>
            </a:fld>
            <a:endParaRPr b="0" lang="it-IT" sz="1800" strike="noStrike" u="none">
              <a:solidFill>
                <a:srgbClr val="000000"/>
              </a:solidFill>
              <a:effectLst/>
              <a:uFillTx/>
              <a:latin typeface="Times New Roman"/>
            </a:endParaRPr>
          </a:p>
        </p:txBody>
      </p:sp>
      <p:pic>
        <p:nvPicPr>
          <p:cNvPr id="23" name="Picture 6" descr="A circular object with a drawing of a monkey&#10;&#10;AI-generated content may be incorrect."/>
          <p:cNvPicPr/>
          <p:nvPr/>
        </p:nvPicPr>
        <p:blipFill>
          <a:blip r:embed="rId1"/>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586440" y="75960"/>
            <a:ext cx="8087760" cy="84420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GB" sz="2400" strike="noStrike" u="none">
                <a:solidFill>
                  <a:srgbClr val="333399"/>
                </a:solidFill>
                <a:effectLst/>
                <a:uFillTx/>
                <a:latin typeface="Arial"/>
                <a:ea typeface="DejaVu Sans"/>
              </a:rPr>
              <a:t>What studies are included in «Medioevo latino»?</a:t>
            </a:r>
            <a:endParaRPr b="0" lang="it-IT" sz="2400" strike="noStrike" u="none">
              <a:solidFill>
                <a:srgbClr val="000000"/>
              </a:solidFill>
              <a:effectLst/>
              <a:uFillTx/>
              <a:latin typeface="Arial"/>
            </a:endParaRPr>
          </a:p>
        </p:txBody>
      </p:sp>
      <p:sp>
        <p:nvSpPr>
          <p:cNvPr id="25" name="PlaceHolder 2"/>
          <p:cNvSpPr>
            <a:spLocks noGrp="1"/>
          </p:cNvSpPr>
          <p:nvPr>
            <p:ph/>
          </p:nvPr>
        </p:nvSpPr>
        <p:spPr>
          <a:xfrm>
            <a:off x="456840" y="1412640"/>
            <a:ext cx="8217360" cy="4629600"/>
          </a:xfrm>
          <a:prstGeom prst="rect">
            <a:avLst/>
          </a:prstGeom>
          <a:noFill/>
          <a:ln w="0">
            <a:noFill/>
          </a:ln>
        </p:spPr>
        <p:txBody>
          <a:bodyPr lIns="90000" rIns="90000" tIns="46800" bIns="46800" anchor="t">
            <a:normAutofit lnSpcReduction="9999"/>
          </a:bodyPr>
          <a:p>
            <a:pPr marL="343080" indent="-328680" algn="just" defTabSz="914400">
              <a:lnSpc>
                <a:spcPct val="159000"/>
              </a:lnSpc>
              <a:spcBef>
                <a:spcPts val="462"/>
              </a:spcBef>
              <a:spcAft>
                <a:spcPts val="62"/>
              </a:spcAft>
              <a:buNone/>
              <a:tabLst>
                <a:tab algn="l" pos="0"/>
              </a:tabLst>
            </a:pPr>
            <a:r>
              <a:rPr b="1" lang="en-US" sz="1600" strike="noStrike" u="none">
                <a:solidFill>
                  <a:srgbClr val="333399"/>
                </a:solidFill>
                <a:effectLst/>
                <a:uFillTx/>
                <a:latin typeface="Arial"/>
                <a:ea typeface="DejaVu Sans"/>
              </a:rPr>
              <a:t>Language</a:t>
            </a:r>
            <a:endParaRPr b="0" lang="it-IT" sz="1600" strike="noStrike" u="none">
              <a:solidFill>
                <a:srgbClr val="000000"/>
              </a:solidFill>
              <a:effectLst/>
              <a:uFillTx/>
              <a:latin typeface="Arial"/>
            </a:endParaRPr>
          </a:p>
          <a:p>
            <a:pPr marL="328680" indent="-328680" algn="just" defTabSz="914400">
              <a:lnSpc>
                <a:spcPct val="159000"/>
              </a:lnSpc>
              <a:spcBef>
                <a:spcPts val="462"/>
              </a:spcBef>
              <a:spcAft>
                <a:spcPts val="62"/>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only studies devoted to medieval texts in Latin with the following specifications:</a:t>
            </a:r>
            <a:endParaRPr b="0" lang="it-IT" sz="1600" strike="noStrike" u="none">
              <a:solidFill>
                <a:srgbClr val="000000"/>
              </a:solidFill>
              <a:effectLst/>
              <a:uFillTx/>
              <a:latin typeface="Arial"/>
            </a:endParaRPr>
          </a:p>
          <a:p>
            <a:pPr marL="328680" indent="-328680" algn="just" defTabSz="914400">
              <a:lnSpc>
                <a:spcPct val="159000"/>
              </a:lnSpc>
              <a:spcBef>
                <a:spcPts val="462"/>
              </a:spcBef>
              <a:spcAft>
                <a:spcPts val="62"/>
              </a:spcAft>
              <a:buSzPct val="139058"/>
              <a:buBlip>
                <a:blip r:embed="rId1"/>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for medieval authors that are bilingual and have lived until the beginning of the fourteenth century – eg. Notker Teutonicus – «Medioevo latino» considers the production both in Latin and in the vernacular</a:t>
            </a:r>
            <a:endParaRPr b="0" lang="it-IT" sz="1600" strike="noStrike" u="none">
              <a:solidFill>
                <a:srgbClr val="000000"/>
              </a:solidFill>
              <a:effectLst/>
              <a:uFillTx/>
              <a:latin typeface="Arial"/>
            </a:endParaRPr>
          </a:p>
          <a:p>
            <a:pPr marL="328680" indent="-328680" algn="just" defTabSz="914400">
              <a:lnSpc>
                <a:spcPct val="159000"/>
              </a:lnSpc>
              <a:spcBef>
                <a:spcPts val="462"/>
              </a:spcBef>
              <a:spcAft>
                <a:spcPts val="62"/>
              </a:spcAft>
              <a:buSzPct val="139058"/>
              <a:buBlip>
                <a:blip r:embed="rId2"/>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for humanists, including Dante, Petrarch and Boccaccio, «Medioevo latino» considers only the production in Latin</a:t>
            </a:r>
            <a:endParaRPr b="0" lang="it-IT" sz="1600" strike="noStrike" u="none">
              <a:solidFill>
                <a:srgbClr val="000000"/>
              </a:solidFill>
              <a:effectLst/>
              <a:uFillTx/>
              <a:latin typeface="Arial"/>
            </a:endParaRPr>
          </a:p>
          <a:p>
            <a:pPr marL="328680" indent="-328680" algn="just" defTabSz="914400">
              <a:lnSpc>
                <a:spcPct val="159000"/>
              </a:lnSpc>
              <a:spcBef>
                <a:spcPts val="462"/>
              </a:spcBef>
              <a:spcAft>
                <a:spcPts val="62"/>
              </a:spcAft>
              <a:buSzPct val="139058"/>
              <a:buBlip>
                <a:blip r:embed="rId3"/>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«Medioevo latino» considers also studies about the translations into the vernacular of medieval authors that write in Latin</a:t>
            </a:r>
            <a:endParaRPr b="0" lang="it-IT" sz="1600" strike="noStrike" u="none">
              <a:solidFill>
                <a:srgbClr val="000000"/>
              </a:solidFill>
              <a:effectLst/>
              <a:uFillTx/>
              <a:latin typeface="Arial"/>
            </a:endParaRPr>
          </a:p>
          <a:p>
            <a:pPr marL="328680" indent="-328680" algn="just" defTabSz="914400">
              <a:lnSpc>
                <a:spcPct val="159000"/>
              </a:lnSpc>
              <a:spcBef>
                <a:spcPts val="462"/>
              </a:spcBef>
              <a:spcAft>
                <a:spcPts val="62"/>
              </a:spcAft>
              <a:buSzPct val="139058"/>
              <a:buBlip>
                <a:blip r:embed="rId4"/>
              </a:buBlip>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It also includes studies on the fortune of authors of the Latin Middle Ages in the modern era</a:t>
            </a:r>
            <a:endParaRPr b="0" lang="it-IT" sz="1600" strike="noStrike" u="none">
              <a:solidFill>
                <a:srgbClr val="000000"/>
              </a:solidFill>
              <a:effectLst/>
              <a:uFillTx/>
              <a:latin typeface="Arial"/>
            </a:endParaRPr>
          </a:p>
          <a:p>
            <a:pPr marL="341280" indent="-328680" algn="just" defTabSz="914400">
              <a:lnSpc>
                <a:spcPct val="159000"/>
              </a:lnSpc>
              <a:spcBef>
                <a:spcPts val="462"/>
              </a:spcBef>
              <a:spcAft>
                <a:spcPts val="62"/>
              </a:spcAft>
              <a:buNone/>
              <a:tabLst>
                <a:tab algn="l" pos="0"/>
              </a:tabLst>
            </a:pPr>
            <a:endParaRPr b="0" lang="it-IT" sz="1600" strike="noStrike" u="none">
              <a:solidFill>
                <a:srgbClr val="000000"/>
              </a:solidFill>
              <a:effectLst/>
              <a:uFillTx/>
              <a:latin typeface="Arial"/>
            </a:endParaRPr>
          </a:p>
        </p:txBody>
      </p:sp>
      <p:sp>
        <p:nvSpPr>
          <p:cNvPr id="26" name="Rectangle 4"/>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27" name="PlaceHolder 3"/>
          <p:cNvSpPr>
            <a:spLocks noGrp="1"/>
          </p:cNvSpPr>
          <p:nvPr>
            <p:ph type="sldNum" idx="8"/>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AA0CE3FA-E831-4702-962B-4215981DA6E8}" type="slidenum">
              <a:rPr b="0" i="1" lang="en-US" sz="1800" strike="noStrike" u="none">
                <a:solidFill>
                  <a:schemeClr val="lt1"/>
                </a:solidFill>
                <a:effectLst/>
                <a:uFillTx/>
                <a:latin typeface="Arial"/>
                <a:ea typeface="DejaVu Sans"/>
              </a:rPr>
              <a:t>3</a:t>
            </a:fld>
            <a:endParaRPr b="0" lang="it-IT" sz="1800" strike="noStrike" u="none">
              <a:solidFill>
                <a:srgbClr val="000000"/>
              </a:solidFill>
              <a:effectLst/>
              <a:uFillTx/>
              <a:latin typeface="Times New Roman"/>
            </a:endParaRPr>
          </a:p>
        </p:txBody>
      </p:sp>
      <p:pic>
        <p:nvPicPr>
          <p:cNvPr id="28" name="Picture 6" descr="A circular object with a drawing of a monkey&#10;&#10;AI-generated content may be incorrect."/>
          <p:cNvPicPr/>
          <p:nvPr/>
        </p:nvPicPr>
        <p:blipFill>
          <a:blip r:embed="rId5"/>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468360" y="0"/>
            <a:ext cx="8155440" cy="84420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How the bibliography in «Medioevo latino» is collected?</a:t>
            </a:r>
            <a:endParaRPr b="0" lang="it-IT" sz="2400" strike="noStrike" u="none">
              <a:solidFill>
                <a:srgbClr val="000000"/>
              </a:solidFill>
              <a:effectLst/>
              <a:uFillTx/>
              <a:latin typeface="Arial"/>
            </a:endParaRPr>
          </a:p>
        </p:txBody>
      </p:sp>
      <p:sp>
        <p:nvSpPr>
          <p:cNvPr id="30" name="PlaceHolder 2"/>
          <p:cNvSpPr>
            <a:spLocks noGrp="1"/>
          </p:cNvSpPr>
          <p:nvPr>
            <p:ph/>
          </p:nvPr>
        </p:nvSpPr>
        <p:spPr>
          <a:xfrm>
            <a:off x="457200" y="1600200"/>
            <a:ext cx="8228520" cy="4524840"/>
          </a:xfrm>
          <a:prstGeom prst="rect">
            <a:avLst/>
          </a:prstGeom>
          <a:noFill/>
          <a:ln w="0">
            <a:noFill/>
          </a:ln>
        </p:spPr>
        <p:txBody>
          <a:bodyPr lIns="90000" rIns="90000" tIns="46800" bIns="46800" anchor="t">
            <a:normAutofit/>
          </a:bodyPr>
          <a:p>
            <a:pPr indent="0"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a:p>
            <a:pPr marL="432000" indent="-324000" algn="just" defTabSz="914400">
              <a:lnSpc>
                <a:spcPct val="150000"/>
              </a:lnSpc>
              <a:spcBef>
                <a:spcPts val="462"/>
              </a:spcBef>
              <a:spcAft>
                <a:spcPts val="62"/>
              </a:spcAft>
              <a:buSzPct val="103090"/>
              <a:buBlip>
                <a:blip r:embed="rId1"/>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 The bibliography in «Medioevo latino» is taken from the examination of </a:t>
            </a:r>
            <a:r>
              <a:rPr b="1" lang="en-US" sz="1600" strike="noStrike" u="none">
                <a:solidFill>
                  <a:srgbClr val="000000"/>
                </a:solidFill>
                <a:effectLst/>
                <a:uFillTx/>
                <a:latin typeface="Arial"/>
                <a:ea typeface="DejaVu Sans"/>
              </a:rPr>
              <a:t>journals</a:t>
            </a:r>
            <a:r>
              <a:rPr b="0" lang="en-US" sz="1600" strike="noStrike" u="none">
                <a:solidFill>
                  <a:srgbClr val="000000"/>
                </a:solidFill>
                <a:effectLst/>
                <a:uFillTx/>
                <a:latin typeface="Arial"/>
                <a:ea typeface="DejaVu Sans"/>
              </a:rPr>
              <a:t> and direct reading of </a:t>
            </a:r>
            <a:r>
              <a:rPr b="1" lang="en-US" sz="1600" strike="noStrike" u="none">
                <a:solidFill>
                  <a:srgbClr val="000000"/>
                </a:solidFill>
                <a:effectLst/>
                <a:uFillTx/>
                <a:latin typeface="Arial"/>
                <a:ea typeface="DejaVu Sans"/>
              </a:rPr>
              <a:t>monographs</a:t>
            </a:r>
            <a:endParaRPr b="0" lang="it-IT" sz="1600" strike="noStrike" u="none">
              <a:solidFill>
                <a:srgbClr val="000000"/>
              </a:solidFill>
              <a:effectLst/>
              <a:uFillTx/>
              <a:latin typeface="Arial"/>
            </a:endParaRPr>
          </a:p>
        </p:txBody>
      </p:sp>
      <p:sp>
        <p:nvSpPr>
          <p:cNvPr id="31"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32" name="PlaceHolder 3"/>
          <p:cNvSpPr>
            <a:spLocks noGrp="1"/>
          </p:cNvSpPr>
          <p:nvPr>
            <p:ph type="sldNum" idx="9"/>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B88B0607-955A-4C17-8CDF-0A2DBD9EE3FA}" type="slidenum">
              <a:rPr b="0" i="1" lang="en-US" sz="1800" strike="noStrike" u="none">
                <a:solidFill>
                  <a:schemeClr val="lt1"/>
                </a:solidFill>
                <a:effectLst/>
                <a:uFillTx/>
                <a:latin typeface="Arial"/>
                <a:ea typeface="DejaVu Sans"/>
              </a:rPr>
              <a:t>4</a:t>
            </a:fld>
            <a:endParaRPr b="0" lang="it-IT" sz="1800" strike="noStrike" u="none">
              <a:solidFill>
                <a:srgbClr val="000000"/>
              </a:solidFill>
              <a:effectLst/>
              <a:uFillTx/>
              <a:latin typeface="Times New Roman"/>
            </a:endParaRPr>
          </a:p>
        </p:txBody>
      </p:sp>
      <p:pic>
        <p:nvPicPr>
          <p:cNvPr id="33" name="Picture 6" descr="A circular object with a drawing of a monkey&#10;&#10;AI-generated content may be incorrect."/>
          <p:cNvPicPr/>
          <p:nvPr/>
        </p:nvPicPr>
        <p:blipFill>
          <a:blip r:embed="rId2"/>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747000" y="63360"/>
            <a:ext cx="7335000" cy="4975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it-IT" sz="2800" strike="noStrike" u="none">
                <a:solidFill>
                  <a:srgbClr val="333399"/>
                </a:solidFill>
                <a:effectLst/>
                <a:uFillTx/>
                <a:latin typeface="Arial"/>
                <a:ea typeface="DejaVu Sans"/>
              </a:rPr>
              <a:t>Treatment  of a journal</a:t>
            </a:r>
            <a:endParaRPr b="0" lang="it-IT" sz="2800" strike="noStrike" u="none">
              <a:solidFill>
                <a:srgbClr val="000000"/>
              </a:solidFill>
              <a:effectLst/>
              <a:uFillTx/>
              <a:latin typeface="Arial"/>
            </a:endParaRPr>
          </a:p>
        </p:txBody>
      </p:sp>
      <p:sp>
        <p:nvSpPr>
          <p:cNvPr id="35" name="PlaceHolder 2"/>
          <p:cNvSpPr>
            <a:spLocks noGrp="1"/>
          </p:cNvSpPr>
          <p:nvPr>
            <p:ph/>
          </p:nvPr>
        </p:nvSpPr>
        <p:spPr>
          <a:xfrm>
            <a:off x="457200" y="1600200"/>
            <a:ext cx="8228520" cy="4524840"/>
          </a:xfrm>
          <a:prstGeom prst="rect">
            <a:avLst/>
          </a:prstGeom>
          <a:noFill/>
          <a:ln w="0">
            <a:noFill/>
          </a:ln>
        </p:spPr>
        <p:txBody>
          <a:bodyPr lIns="90000" rIns="90000" tIns="46800" bIns="46800" anchor="t">
            <a:normAutofit/>
          </a:bodyPr>
          <a:p>
            <a:pPr marL="328680" indent="-328680" algn="just" defTabSz="914400">
              <a:lnSpc>
                <a:spcPct val="150000"/>
              </a:lnSpc>
              <a:spcBef>
                <a:spcPts val="462"/>
              </a:spcBef>
              <a:spcAft>
                <a:spcPts val="62"/>
              </a:spcAft>
              <a:buClr>
                <a:srgbClr val="333399"/>
              </a:buClr>
              <a:buSzPct val="135000"/>
              <a:buFont typeface="Wingdings" charset="2"/>
              <a:buChar char=""/>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The structure of a journal can be </a:t>
            </a:r>
            <a:r>
              <a:rPr b="1" lang="en-US" sz="1600" strike="noStrike" u="none">
                <a:solidFill>
                  <a:srgbClr val="000000"/>
                </a:solidFill>
                <a:effectLst/>
                <a:uFillTx/>
                <a:latin typeface="Arial"/>
                <a:ea typeface="DejaVu Sans"/>
              </a:rPr>
              <a:t>very complex</a:t>
            </a:r>
            <a:r>
              <a:rPr b="0" lang="en-US" sz="1600" strike="noStrike" u="none">
                <a:solidFill>
                  <a:srgbClr val="000000"/>
                </a:solidFill>
                <a:effectLst/>
                <a:uFillTx/>
                <a:latin typeface="Arial"/>
                <a:ea typeface="DejaVu Sans"/>
              </a:rPr>
              <a:t> (series of articles, notes and discussions, reviews, bibliographic sections - in the form of article or simple lists of references -, lists of books received, advertising of publishers) or </a:t>
            </a:r>
            <a:r>
              <a:rPr b="1" lang="en-US" sz="1600" strike="noStrike" u="none">
                <a:solidFill>
                  <a:srgbClr val="000000"/>
                </a:solidFill>
                <a:effectLst/>
                <a:uFillTx/>
                <a:latin typeface="Arial"/>
                <a:ea typeface="DejaVu Sans"/>
              </a:rPr>
              <a:t>very simple</a:t>
            </a:r>
            <a:r>
              <a:rPr b="0" lang="en-US" sz="1600" strike="noStrike" u="none">
                <a:solidFill>
                  <a:srgbClr val="000000"/>
                </a:solidFill>
                <a:effectLst/>
                <a:uFillTx/>
                <a:latin typeface="Arial"/>
                <a:ea typeface="DejaVu Sans"/>
              </a:rPr>
              <a:t> (only articles or only bibliography)</a:t>
            </a:r>
            <a:endParaRPr b="0" lang="it-IT" sz="1600" strike="noStrike" u="none">
              <a:solidFill>
                <a:srgbClr val="000000"/>
              </a:solidFill>
              <a:effectLst/>
              <a:uFillTx/>
              <a:latin typeface="Arial"/>
            </a:endParaRPr>
          </a:p>
          <a:p>
            <a:pPr marL="343080" indent="-32868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8680" indent="-328680" algn="just" defTabSz="914400">
              <a:lnSpc>
                <a:spcPct val="150000"/>
              </a:lnSpc>
              <a:spcBef>
                <a:spcPts val="462"/>
              </a:spcBef>
              <a:spcAft>
                <a:spcPts val="62"/>
              </a:spcAft>
              <a:buClr>
                <a:srgbClr val="333399"/>
              </a:buClr>
              <a:buSzPct val="135000"/>
              <a:buFont typeface="Wingdings" charset="2"/>
              <a:buChar char=""/>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«Medioevo latino» </a:t>
            </a:r>
            <a:r>
              <a:rPr b="1" lang="en-US" sz="1600" strike="noStrike" u="none">
                <a:solidFill>
                  <a:srgbClr val="000000"/>
                </a:solidFill>
                <a:effectLst/>
                <a:uFillTx/>
                <a:latin typeface="Arial"/>
                <a:ea typeface="DejaVu Sans"/>
              </a:rPr>
              <a:t>considers all parts of a journal</a:t>
            </a:r>
            <a:endParaRPr b="0" lang="it-IT" sz="1600" strike="noStrike" u="none">
              <a:solidFill>
                <a:srgbClr val="000000"/>
              </a:solidFill>
              <a:effectLst/>
              <a:uFillTx/>
              <a:latin typeface="Arial"/>
            </a:endParaRPr>
          </a:p>
        </p:txBody>
      </p:sp>
      <p:sp>
        <p:nvSpPr>
          <p:cNvPr id="36"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37" name="PlaceHolder 3"/>
          <p:cNvSpPr>
            <a:spLocks noGrp="1"/>
          </p:cNvSpPr>
          <p:nvPr>
            <p:ph type="sldNum" idx="10"/>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D0B4073F-CAD3-46A2-B073-E5E639FB4AD7}" type="slidenum">
              <a:rPr b="0" i="1" lang="en-US" sz="1800" strike="noStrike" u="none">
                <a:solidFill>
                  <a:schemeClr val="lt1"/>
                </a:solidFill>
                <a:effectLst/>
                <a:uFillTx/>
                <a:latin typeface="Arial"/>
                <a:ea typeface="DejaVu Sans"/>
              </a:rPr>
              <a:t>5</a:t>
            </a:fld>
            <a:endParaRPr b="0" lang="it-IT" sz="1800" strike="noStrike" u="none">
              <a:solidFill>
                <a:srgbClr val="000000"/>
              </a:solidFill>
              <a:effectLst/>
              <a:uFillTx/>
              <a:latin typeface="Times New Roman"/>
            </a:endParaRPr>
          </a:p>
        </p:txBody>
      </p:sp>
      <p:pic>
        <p:nvPicPr>
          <p:cNvPr id="38" name="Picture 6" descr="A circular object with a drawing of a monkey&#10;&#10;AI-generated content may be incorrect."/>
          <p:cNvPicPr/>
          <p:nvPr/>
        </p:nvPicPr>
        <p:blipFill>
          <a:blip r:embed="rId1"/>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66200" y="67320"/>
            <a:ext cx="8146080" cy="77688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Treatment of the various parts in case of a journal with complex structure </a:t>
            </a:r>
            <a:r>
              <a:rPr b="1" lang="en-US" sz="1800" strike="noStrike" u="none">
                <a:solidFill>
                  <a:srgbClr val="333399"/>
                </a:solidFill>
                <a:effectLst/>
                <a:uFillTx/>
                <a:latin typeface="Arial"/>
                <a:ea typeface="DejaVu Sans"/>
              </a:rPr>
              <a:t>(I)</a:t>
            </a:r>
            <a:endParaRPr b="0" lang="it-IT" sz="1800" strike="noStrike" u="none">
              <a:solidFill>
                <a:srgbClr val="000000"/>
              </a:solidFill>
              <a:effectLst/>
              <a:uFillTx/>
              <a:latin typeface="Arial"/>
            </a:endParaRPr>
          </a:p>
        </p:txBody>
      </p:sp>
      <p:sp>
        <p:nvSpPr>
          <p:cNvPr id="40" name="PlaceHolder 2"/>
          <p:cNvSpPr>
            <a:spLocks noGrp="1"/>
          </p:cNvSpPr>
          <p:nvPr>
            <p:ph/>
          </p:nvPr>
        </p:nvSpPr>
        <p:spPr>
          <a:xfrm>
            <a:off x="394920" y="1628280"/>
            <a:ext cx="8146080" cy="4464720"/>
          </a:xfrm>
          <a:prstGeom prst="rect">
            <a:avLst/>
          </a:prstGeom>
          <a:noFill/>
          <a:ln w="0">
            <a:noFill/>
          </a:ln>
        </p:spPr>
        <p:txBody>
          <a:bodyPr lIns="90000" rIns="90000" tIns="46800" bIns="46800" anchor="t">
            <a:normAutofit/>
          </a:bodyPr>
          <a:p>
            <a:pPr marL="432000" indent="351000" algn="just" defTabSz="914400">
              <a:lnSpc>
                <a:spcPct val="150000"/>
              </a:lnSpc>
              <a:spcBef>
                <a:spcPts val="462"/>
              </a:spcBef>
              <a:spcAft>
                <a:spcPts val="62"/>
              </a:spcAft>
              <a:buClr>
                <a:srgbClr val="333399"/>
              </a:buClr>
              <a:buSzPct val="135000"/>
              <a:buFont typeface="Wingdings" charset="2"/>
              <a:buChar char=""/>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Articles</a:t>
            </a:r>
            <a:r>
              <a:rPr b="0" lang="en-US" sz="1600" strike="noStrike" u="none">
                <a:solidFill>
                  <a:srgbClr val="000000"/>
                </a:solidFill>
                <a:effectLst/>
                <a:uFillTx/>
                <a:latin typeface="Arial"/>
                <a:ea typeface="DejaVu Sans"/>
              </a:rPr>
              <a:t>: all relevant; for all relevant articles an abstract is required </a:t>
            </a:r>
            <a:endParaRPr b="0" lang="it-IT" sz="1600" strike="noStrike" u="none">
              <a:solidFill>
                <a:srgbClr val="000000"/>
              </a:solidFill>
              <a:effectLst/>
              <a:uFillTx/>
              <a:latin typeface="Arial"/>
            </a:endParaRPr>
          </a:p>
          <a:p>
            <a:pPr indent="0" algn="just" defTabSz="914400">
              <a:lnSpc>
                <a:spcPct val="150000"/>
              </a:lnSpc>
              <a:spcBef>
                <a:spcPts val="462"/>
              </a:spcBef>
              <a:spcAft>
                <a:spcPts val="62"/>
              </a:spcAft>
              <a:buNone/>
              <a:tabLst>
                <a:tab algn="l" pos="0"/>
              </a:tabLst>
            </a:pPr>
            <a:r>
              <a:rPr b="0" lang="en-US" sz="1600" strike="noStrike" u="none">
                <a:solidFill>
                  <a:srgbClr val="000000"/>
                </a:solidFill>
                <a:effectLst/>
                <a:uFillTx/>
                <a:latin typeface="Arial"/>
                <a:ea typeface="DejaVu Sans"/>
              </a:rPr>
              <a:t>                Special cases:</a:t>
            </a:r>
            <a:endParaRPr b="0" lang="it-IT" sz="1600" strike="noStrike" u="none">
              <a:solidFill>
                <a:srgbClr val="000000"/>
              </a:solidFill>
              <a:effectLst/>
              <a:uFillTx/>
              <a:latin typeface="Arial"/>
            </a:endParaRPr>
          </a:p>
          <a:p>
            <a:pPr lvl="1" marL="530280" indent="255600" algn="just" defTabSz="914400">
              <a:lnSpc>
                <a:spcPct val="150000"/>
              </a:lnSpc>
              <a:spcBef>
                <a:spcPts val="462"/>
              </a:spcBef>
              <a:spcAft>
                <a:spcPts val="62"/>
              </a:spcAft>
              <a:buSzPct val="139058"/>
              <a:buBlip>
                <a:blip r:embed="rId1"/>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review articles, both about a single volume or a group of volumes and articles; in this case it is necessary to realize a card for every item considered in the article in addition to that made for the article</a:t>
            </a:r>
            <a:endParaRPr b="0" lang="it-IT" sz="1600" strike="noStrike" u="none">
              <a:solidFill>
                <a:srgbClr val="000000"/>
              </a:solidFill>
              <a:effectLst/>
              <a:uFillTx/>
              <a:latin typeface="Arial"/>
            </a:endParaRPr>
          </a:p>
          <a:p>
            <a:pPr lvl="1" marL="530280" indent="255600" algn="just" defTabSz="914400">
              <a:lnSpc>
                <a:spcPct val="150000"/>
              </a:lnSpc>
              <a:spcBef>
                <a:spcPts val="462"/>
              </a:spcBef>
              <a:spcAft>
                <a:spcPts val="62"/>
              </a:spcAft>
              <a:buSzPct val="139058"/>
              <a:buBlip>
                <a:blip r:embed="rId2"/>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chronicles of conferences</a:t>
            </a:r>
            <a:endParaRPr b="0" lang="it-IT" sz="1600" strike="noStrike" u="none">
              <a:solidFill>
                <a:srgbClr val="000000"/>
              </a:solidFill>
              <a:effectLst/>
              <a:uFillTx/>
              <a:latin typeface="Arial"/>
            </a:endParaRPr>
          </a:p>
          <a:p>
            <a:pPr marL="432000" indent="351000" algn="just" defTabSz="914400">
              <a:lnSpc>
                <a:spcPct val="150000"/>
              </a:lnSpc>
              <a:spcBef>
                <a:spcPts val="462"/>
              </a:spcBef>
              <a:spcAft>
                <a:spcPts val="62"/>
              </a:spcAft>
              <a:buClr>
                <a:srgbClr val="333399"/>
              </a:buClr>
              <a:buSzPct val="135000"/>
              <a:buFont typeface="Wingdings" charset="2"/>
              <a:buChar char=""/>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1" lang="en-GB" sz="1600" strike="noStrike" u="none">
                <a:solidFill>
                  <a:srgbClr val="000000"/>
                </a:solidFill>
                <a:effectLst/>
                <a:uFillTx/>
                <a:latin typeface="Arial"/>
                <a:ea typeface="DejaVu Sans"/>
              </a:rPr>
              <a:t>Notes</a:t>
            </a:r>
            <a:r>
              <a:rPr b="0" lang="en-GB" sz="1600" strike="noStrike" u="none">
                <a:solidFill>
                  <a:srgbClr val="000000"/>
                </a:solidFill>
                <a:effectLst/>
                <a:uFillTx/>
                <a:latin typeface="Arial"/>
                <a:ea typeface="DejaVu Sans"/>
              </a:rPr>
              <a:t>: </a:t>
            </a:r>
            <a:r>
              <a:rPr b="0" lang="en-US" sz="1600" strike="noStrike" u="none">
                <a:solidFill>
                  <a:srgbClr val="000000"/>
                </a:solidFill>
                <a:effectLst/>
                <a:uFillTx/>
                <a:latin typeface="Arial"/>
                <a:ea typeface="DejaVu Sans"/>
              </a:rPr>
              <a:t>all relevant; for all relevant articles an abstract is required</a:t>
            </a:r>
            <a:endParaRPr b="0" lang="it-IT" sz="1600" strike="noStrike" u="none">
              <a:solidFill>
                <a:srgbClr val="000000"/>
              </a:solidFill>
              <a:effectLst/>
              <a:uFillTx/>
              <a:latin typeface="Arial"/>
            </a:endParaRPr>
          </a:p>
          <a:p>
            <a:pPr marL="432000" indent="351000" algn="just" defTabSz="914400">
              <a:lnSpc>
                <a:spcPct val="150000"/>
              </a:lnSpc>
              <a:spcBef>
                <a:spcPts val="462"/>
              </a:spcBef>
              <a:spcAft>
                <a:spcPts val="62"/>
              </a:spcAft>
              <a:buClr>
                <a:srgbClr val="333399"/>
              </a:buClr>
              <a:buSzPct val="135000"/>
              <a:buFont typeface="Wingdings" charset="2"/>
              <a:buChar char=""/>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1" lang="en-GB" sz="1600" strike="noStrike" u="none">
                <a:solidFill>
                  <a:srgbClr val="000000"/>
                </a:solidFill>
                <a:effectLst/>
                <a:uFillTx/>
                <a:latin typeface="Arial"/>
                <a:ea typeface="DejaVu Sans"/>
              </a:rPr>
              <a:t>Reviews: </a:t>
            </a:r>
            <a:r>
              <a:rPr b="0" lang="en-US" sz="1600" strike="noStrike" u="none">
                <a:solidFill>
                  <a:srgbClr val="000000"/>
                </a:solidFill>
                <a:effectLst/>
                <a:uFillTx/>
                <a:latin typeface="Arial"/>
                <a:ea typeface="DejaVu Sans"/>
              </a:rPr>
              <a:t>all relevant; for all relevant reviews an abstract is required</a:t>
            </a:r>
            <a:endParaRPr b="0" lang="it-IT" sz="1600" strike="noStrike" u="none">
              <a:solidFill>
                <a:srgbClr val="000000"/>
              </a:solidFill>
              <a:effectLst/>
              <a:uFillTx/>
              <a:latin typeface="Arial"/>
            </a:endParaRPr>
          </a:p>
        </p:txBody>
      </p:sp>
      <p:sp>
        <p:nvSpPr>
          <p:cNvPr id="41"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42" name="PlaceHolder 3"/>
          <p:cNvSpPr>
            <a:spLocks noGrp="1"/>
          </p:cNvSpPr>
          <p:nvPr>
            <p:ph type="sldNum" idx="11"/>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A6DB416E-EE3C-49C5-AD2A-84940341A212}" type="slidenum">
              <a:rPr b="0" i="1" lang="en-US" sz="1800" strike="noStrike" u="none">
                <a:solidFill>
                  <a:schemeClr val="lt1"/>
                </a:solidFill>
                <a:effectLst/>
                <a:uFillTx/>
                <a:latin typeface="Arial"/>
                <a:ea typeface="DejaVu Sans"/>
              </a:rPr>
              <a:t>6</a:t>
            </a:fld>
            <a:endParaRPr b="0" lang="it-IT" sz="1800" strike="noStrike" u="none">
              <a:solidFill>
                <a:srgbClr val="000000"/>
              </a:solidFill>
              <a:effectLst/>
              <a:uFillTx/>
              <a:latin typeface="Times New Roman"/>
            </a:endParaRPr>
          </a:p>
        </p:txBody>
      </p:sp>
      <p:pic>
        <p:nvPicPr>
          <p:cNvPr id="43" name="Picture 6" descr="A circular object with a drawing of a monkey&#10;&#10;AI-generated content may be incorrect."/>
          <p:cNvPicPr/>
          <p:nvPr/>
        </p:nvPicPr>
        <p:blipFill>
          <a:blip r:embed="rId3"/>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749520" y="0"/>
            <a:ext cx="7935840" cy="92124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Treatment of the various parts in case of a journal with complex structure </a:t>
            </a:r>
            <a:r>
              <a:rPr b="1" lang="en-US" sz="1800" strike="noStrike" u="none">
                <a:solidFill>
                  <a:srgbClr val="333399"/>
                </a:solidFill>
                <a:effectLst/>
                <a:uFillTx/>
                <a:latin typeface="Arial"/>
                <a:ea typeface="DejaVu Sans"/>
              </a:rPr>
              <a:t>(II)</a:t>
            </a:r>
            <a:endParaRPr b="0" lang="it-IT" sz="1800" strike="noStrike" u="none">
              <a:solidFill>
                <a:srgbClr val="000000"/>
              </a:solidFill>
              <a:effectLst/>
              <a:uFillTx/>
              <a:latin typeface="Arial"/>
            </a:endParaRPr>
          </a:p>
        </p:txBody>
      </p:sp>
      <p:sp>
        <p:nvSpPr>
          <p:cNvPr id="45" name="PlaceHolder 2"/>
          <p:cNvSpPr>
            <a:spLocks noGrp="1"/>
          </p:cNvSpPr>
          <p:nvPr>
            <p:ph/>
          </p:nvPr>
        </p:nvSpPr>
        <p:spPr>
          <a:xfrm>
            <a:off x="468360" y="1002960"/>
            <a:ext cx="8074440" cy="5039280"/>
          </a:xfrm>
          <a:prstGeom prst="rect">
            <a:avLst/>
          </a:prstGeom>
          <a:noFill/>
          <a:ln w="0">
            <a:noFill/>
          </a:ln>
        </p:spPr>
        <p:txBody>
          <a:bodyPr lIns="90000" rIns="90000" tIns="46800" bIns="46800" anchor="t">
            <a:normAutofit fontScale="85000" lnSpcReduction="19999"/>
          </a:bodyPr>
          <a:p>
            <a:pPr marL="328680" indent="-328680" algn="just" defTabSz="914400">
              <a:lnSpc>
                <a:spcPct val="150000"/>
              </a:lnSpc>
              <a:spcBef>
                <a:spcPts val="462"/>
              </a:spcBef>
              <a:spcAft>
                <a:spcPts val="62"/>
              </a:spcAft>
              <a:buClr>
                <a:srgbClr val="333399"/>
              </a:buClr>
              <a:buSzPct val="135000"/>
              <a:buFont typeface="Wingdings" charset="2"/>
              <a:buChar char=""/>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On reviews note that:</a:t>
            </a:r>
            <a:endParaRPr b="0" lang="it-IT" sz="1600" strike="noStrike" u="none">
              <a:solidFill>
                <a:srgbClr val="000000"/>
              </a:solidFill>
              <a:effectLst/>
              <a:uFillTx/>
              <a:latin typeface="Arial"/>
            </a:endParaRPr>
          </a:p>
          <a:p>
            <a:pPr marL="328680" indent="-328680" algn="just" defTabSz="914400">
              <a:lnSpc>
                <a:spcPct val="150000"/>
              </a:lnSpc>
              <a:spcBef>
                <a:spcPts val="462"/>
              </a:spcBef>
              <a:spcAft>
                <a:spcPts val="62"/>
              </a:spcAft>
              <a:buSzPct val="103090"/>
              <a:buBlip>
                <a:blip r:embed="rId1"/>
              </a:buBlip>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1" i="1" lang="en-GB" sz="1600" strike="noStrike" u="none">
                <a:solidFill>
                  <a:srgbClr val="000000"/>
                </a:solidFill>
                <a:effectLst/>
                <a:uFillTx/>
                <a:latin typeface="Arial"/>
                <a:ea typeface="Mangal"/>
              </a:rPr>
              <a:t>t</a:t>
            </a:r>
            <a:r>
              <a:rPr b="1" i="1" lang="en-US" sz="1600" strike="noStrike" u="none">
                <a:solidFill>
                  <a:srgbClr val="000000"/>
                </a:solidFill>
                <a:effectLst/>
                <a:uFillTx/>
                <a:latin typeface="Arial"/>
                <a:ea typeface="Mangal"/>
              </a:rPr>
              <a:t>he basic concept is that of non-repetition of information when a study has</a:t>
            </a:r>
            <a:r>
              <a:rPr b="1" lang="en-US" sz="1600" strike="noStrike" u="none">
                <a:solidFill>
                  <a:srgbClr val="000000"/>
                </a:solidFill>
                <a:effectLst/>
                <a:uFillTx/>
                <a:latin typeface="Arial"/>
                <a:ea typeface="Mangal"/>
              </a:rPr>
              <a:t> </a:t>
            </a:r>
            <a:r>
              <a:rPr b="1" i="1" lang="en-US" sz="1600" strike="noStrike" u="none">
                <a:solidFill>
                  <a:srgbClr val="000000"/>
                </a:solidFill>
                <a:effectLst/>
                <a:uFillTx/>
                <a:latin typeface="Arial"/>
                <a:ea typeface="Mangal"/>
              </a:rPr>
              <a:t>already been reported in «Medioevo latino»</a:t>
            </a:r>
            <a:r>
              <a:rPr b="0" lang="en-US" sz="1600" strike="noStrike" u="none">
                <a:solidFill>
                  <a:srgbClr val="000000"/>
                </a:solidFill>
                <a:effectLst/>
                <a:uFillTx/>
                <a:latin typeface="Arial"/>
                <a:ea typeface="Mangal"/>
              </a:rPr>
              <a:t> (reviews can be published in various periodicals during even a decade). The mechanism is as follows:</a:t>
            </a:r>
            <a:endParaRPr b="0" lang="it-IT" sz="1600" strike="noStrike" u="none">
              <a:solidFill>
                <a:srgbClr val="000000"/>
              </a:solidFill>
              <a:effectLst/>
              <a:uFillTx/>
              <a:latin typeface="Arial"/>
            </a:endParaRPr>
          </a:p>
          <a:p>
            <a:pPr lvl="1" marL="728640" indent="-271440" algn="just" defTabSz="914400">
              <a:lnSpc>
                <a:spcPct val="150000"/>
              </a:lnSpc>
              <a:spcBef>
                <a:spcPts val="462"/>
              </a:spcBef>
              <a:spcAft>
                <a:spcPts val="62"/>
              </a:spcAft>
              <a:buSzPct val="103090"/>
              <a:buBlip>
                <a:blip r:embed="rId2"/>
              </a:buBlip>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if the study reviewed never appeared in «Medioevo latino» before, you have to compile a full record with abstract</a:t>
            </a:r>
            <a:endParaRPr b="0" lang="it-IT" sz="1600" strike="noStrike" u="none">
              <a:solidFill>
                <a:srgbClr val="000000"/>
              </a:solidFill>
              <a:effectLst/>
              <a:uFillTx/>
              <a:latin typeface="Arial"/>
            </a:endParaRPr>
          </a:p>
          <a:p>
            <a:pPr lvl="1" marL="728640" indent="-271440" algn="just" defTabSz="914400">
              <a:lnSpc>
                <a:spcPct val="150000"/>
              </a:lnSpc>
              <a:spcBef>
                <a:spcPts val="462"/>
              </a:spcBef>
              <a:spcAft>
                <a:spcPts val="62"/>
              </a:spcAft>
              <a:buSzPct val="103090"/>
              <a:buBlip>
                <a:blip r:embed="rId3"/>
              </a:buBlip>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if the study reviewed had already appeared in previous volumes of «Medioevo latino» behave as follows:</a:t>
            </a:r>
            <a:endParaRPr b="0" lang="it-IT" sz="1600" strike="noStrike" u="none">
              <a:solidFill>
                <a:srgbClr val="000000"/>
              </a:solidFill>
              <a:effectLst/>
              <a:uFillTx/>
              <a:latin typeface="Arial"/>
            </a:endParaRPr>
          </a:p>
          <a:p>
            <a:pPr lvl="2" marL="1143000" indent="-228600" algn="just" defTabSz="914400">
              <a:lnSpc>
                <a:spcPct val="150000"/>
              </a:lnSpc>
              <a:spcBef>
                <a:spcPts val="462"/>
              </a:spcBef>
              <a:spcAft>
                <a:spcPts val="62"/>
              </a:spcAft>
              <a:buSzPct val="103090"/>
              <a:buBlip>
                <a:blip r:embed="rId4"/>
              </a:buBlip>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if in the previous volumes there is a simple bibliographic item without indication of the reviewer and without abstract, behave as if it does not exist</a:t>
            </a:r>
            <a:endParaRPr b="0" lang="it-IT" sz="1600" strike="noStrike" u="none">
              <a:solidFill>
                <a:srgbClr val="000000"/>
              </a:solidFill>
              <a:effectLst/>
              <a:uFillTx/>
              <a:latin typeface="Arial"/>
            </a:endParaRPr>
          </a:p>
          <a:p>
            <a:pPr lvl="2" marL="1143000" indent="-228600" algn="just" defTabSz="914400">
              <a:lnSpc>
                <a:spcPct val="150000"/>
              </a:lnSpc>
              <a:spcBef>
                <a:spcPts val="462"/>
              </a:spcBef>
              <a:spcAft>
                <a:spcPts val="62"/>
              </a:spcAft>
              <a:buSzPct val="103090"/>
              <a:buBlip>
                <a:blip r:embed="rId5"/>
              </a:buBlip>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if in the previous volumes there is a broad and comprehensive abstract and the review that you are reading adds no new information, compile a new card without abstract and use the Reference field (Riferimenti) in the card, indicating the volume number and the card number of the previous reporting in «Medioevo latino»</a:t>
            </a:r>
            <a:endParaRPr b="0" lang="it-IT" sz="1600" strike="noStrike" u="none">
              <a:solidFill>
                <a:srgbClr val="000000"/>
              </a:solidFill>
              <a:effectLst/>
              <a:uFillTx/>
              <a:latin typeface="Arial"/>
            </a:endParaRPr>
          </a:p>
          <a:p>
            <a:pPr lvl="2" marL="1143000" indent="-228600" algn="just" defTabSz="914400">
              <a:lnSpc>
                <a:spcPct val="150000"/>
              </a:lnSpc>
              <a:spcBef>
                <a:spcPts val="462"/>
              </a:spcBef>
              <a:spcAft>
                <a:spcPts val="62"/>
              </a:spcAft>
              <a:buSzPct val="103090"/>
              <a:buBlip>
                <a:blip r:embed="rId6"/>
              </a:buBlip>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if the review you are reading adds some significant information, write an additional abstract and insert also the reference to the previous volumes of «Medioevo latino»</a:t>
            </a:r>
            <a:endParaRPr b="0" lang="it-IT" sz="1600" strike="noStrike" u="none">
              <a:solidFill>
                <a:srgbClr val="000000"/>
              </a:solidFill>
              <a:effectLst/>
              <a:uFillTx/>
              <a:latin typeface="Arial"/>
            </a:endParaRPr>
          </a:p>
          <a:p>
            <a:pPr marL="341280" indent="-328680" defTabSz="914400">
              <a:lnSpc>
                <a:spcPct val="80000"/>
              </a:lnSpc>
              <a:spcBef>
                <a:spcPts val="462"/>
              </a:spcBef>
              <a:spcAft>
                <a:spcPts val="62"/>
              </a:spcAft>
              <a:buNone/>
              <a:tabLst>
                <a:tab algn="l" pos="0"/>
              </a:tabLst>
            </a:pPr>
            <a:endParaRPr b="0" lang="it-IT" sz="1600" strike="noStrike" u="none">
              <a:solidFill>
                <a:srgbClr val="000000"/>
              </a:solidFill>
              <a:effectLst/>
              <a:uFillTx/>
              <a:latin typeface="Arial"/>
            </a:endParaRPr>
          </a:p>
        </p:txBody>
      </p:sp>
      <p:sp>
        <p:nvSpPr>
          <p:cNvPr id="46"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47" name="PlaceHolder 3"/>
          <p:cNvSpPr>
            <a:spLocks noGrp="1"/>
          </p:cNvSpPr>
          <p:nvPr>
            <p:ph type="sldNum" idx="12"/>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9A4DB054-7C52-4F58-A2B4-23E2875CA4DD}" type="slidenum">
              <a:rPr b="0" i="1" lang="en-US" sz="1800" strike="noStrike" u="none">
                <a:solidFill>
                  <a:schemeClr val="lt1"/>
                </a:solidFill>
                <a:effectLst/>
                <a:uFillTx/>
                <a:latin typeface="Arial"/>
                <a:ea typeface="DejaVu Sans"/>
              </a:rPr>
              <a:t>7</a:t>
            </a:fld>
            <a:endParaRPr b="0" lang="it-IT" sz="1800" strike="noStrike" u="none">
              <a:solidFill>
                <a:srgbClr val="000000"/>
              </a:solidFill>
              <a:effectLst/>
              <a:uFillTx/>
              <a:latin typeface="Times New Roman"/>
            </a:endParaRPr>
          </a:p>
        </p:txBody>
      </p:sp>
      <p:pic>
        <p:nvPicPr>
          <p:cNvPr id="48" name="Picture 6" descr="A circular object with a drawing of a monkey&#10;&#10;AI-generated content may be incorrect."/>
          <p:cNvPicPr/>
          <p:nvPr/>
        </p:nvPicPr>
        <p:blipFill>
          <a:blip r:embed="rId7"/>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additive="repl">
                                        <p:cTn id="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45">
                                            <p:txEl>
                                              <p:pRg st="1" end="1"/>
                                            </p:txEl>
                                          </p:spTgt>
                                        </p:tgtEl>
                                        <p:attrNameLst>
                                          <p:attrName>style.visibility</p:attrName>
                                        </p:attrNameLst>
                                      </p:cBhvr>
                                      <p:to>
                                        <p:strVal val="visible"/>
                                      </p:to>
                                    </p:set>
                                    <p:anim calcmode="lin" valueType="num">
                                      <p:cBhvr additive="repl">
                                        <p:cTn id="13"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2" presetSubtype="4">
                                  <p:stCondLst>
                                    <p:cond delay="0"/>
                                  </p:stCondLst>
                                  <p:childTnLst>
                                    <p:set>
                                      <p:cBhvr>
                                        <p:cTn id="18" dur="1" fill="hold">
                                          <p:stCondLst>
                                            <p:cond delay="0"/>
                                          </p:stCondLst>
                                        </p:cTn>
                                        <p:tgtEl>
                                          <p:spTgt spid="45">
                                            <p:txEl>
                                              <p:pRg st="2" end="2"/>
                                            </p:txEl>
                                          </p:spTgt>
                                        </p:tgtEl>
                                        <p:attrNameLst>
                                          <p:attrName>style.visibility</p:attrName>
                                        </p:attrNameLst>
                                      </p:cBhvr>
                                      <p:to>
                                        <p:strVal val="visible"/>
                                      </p:to>
                                    </p:set>
                                    <p:anim calcmode="lin" valueType="num">
                                      <p:cBhvr additive="repl">
                                        <p:cTn id="19"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2" presetSubtype="4">
                                  <p:stCondLst>
                                    <p:cond delay="0"/>
                                  </p:stCondLst>
                                  <p:childTnLst>
                                    <p:set>
                                      <p:cBhvr>
                                        <p:cTn id="24" dur="1" fill="hold">
                                          <p:stCondLst>
                                            <p:cond delay="0"/>
                                          </p:stCondLst>
                                        </p:cTn>
                                        <p:tgtEl>
                                          <p:spTgt spid="45">
                                            <p:txEl>
                                              <p:pRg st="3" end="3"/>
                                            </p:txEl>
                                          </p:spTgt>
                                        </p:tgtEl>
                                        <p:attrNameLst>
                                          <p:attrName>style.visibility</p:attrName>
                                        </p:attrNameLst>
                                      </p:cBhvr>
                                      <p:to>
                                        <p:strVal val="visible"/>
                                      </p:to>
                                    </p:set>
                                    <p:anim calcmode="lin" valueType="num">
                                      <p:cBhvr additive="repl">
                                        <p:cTn id="25"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2" presetSubtype="4">
                                  <p:stCondLst>
                                    <p:cond delay="0"/>
                                  </p:stCondLst>
                                  <p:childTnLst>
                                    <p:set>
                                      <p:cBhvr>
                                        <p:cTn id="30" dur="1" fill="hold">
                                          <p:stCondLst>
                                            <p:cond delay="0"/>
                                          </p:stCondLst>
                                        </p:cTn>
                                        <p:tgtEl>
                                          <p:spTgt spid="45">
                                            <p:txEl>
                                              <p:pRg st="4" end="4"/>
                                            </p:txEl>
                                          </p:spTgt>
                                        </p:tgtEl>
                                        <p:attrNameLst>
                                          <p:attrName>style.visibility</p:attrName>
                                        </p:attrNameLst>
                                      </p:cBhvr>
                                      <p:to>
                                        <p:strVal val="visible"/>
                                      </p:to>
                                    </p:set>
                                    <p:anim calcmode="lin" valueType="num">
                                      <p:cBhvr additive="repl">
                                        <p:cTn id="31"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2" presetSubtype="4">
                                  <p:stCondLst>
                                    <p:cond delay="0"/>
                                  </p:stCondLst>
                                  <p:childTnLst>
                                    <p:set>
                                      <p:cBhvr>
                                        <p:cTn id="36" dur="1" fill="hold">
                                          <p:stCondLst>
                                            <p:cond delay="0"/>
                                          </p:stCondLst>
                                        </p:cTn>
                                        <p:tgtEl>
                                          <p:spTgt spid="45">
                                            <p:txEl>
                                              <p:pRg st="5" end="5"/>
                                            </p:txEl>
                                          </p:spTgt>
                                        </p:tgtEl>
                                        <p:attrNameLst>
                                          <p:attrName>style.visibility</p:attrName>
                                        </p:attrNameLst>
                                      </p:cBhvr>
                                      <p:to>
                                        <p:strVal val="visible"/>
                                      </p:to>
                                    </p:set>
                                    <p:anim calcmode="lin" valueType="num">
                                      <p:cBhvr additive="repl">
                                        <p:cTn id="37"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2" presetSubtype="4">
                                  <p:stCondLst>
                                    <p:cond delay="0"/>
                                  </p:stCondLst>
                                  <p:childTnLst>
                                    <p:set>
                                      <p:cBhvr>
                                        <p:cTn id="42" dur="1" fill="hold">
                                          <p:stCondLst>
                                            <p:cond delay="0"/>
                                          </p:stCondLst>
                                        </p:cTn>
                                        <p:tgtEl>
                                          <p:spTgt spid="45">
                                            <p:txEl>
                                              <p:pRg st="6" end="6"/>
                                            </p:txEl>
                                          </p:spTgt>
                                        </p:tgtEl>
                                        <p:attrNameLst>
                                          <p:attrName>style.visibility</p:attrName>
                                        </p:attrNameLst>
                                      </p:cBhvr>
                                      <p:to>
                                        <p:strVal val="visible"/>
                                      </p:to>
                                    </p:set>
                                    <p:anim calcmode="lin" valueType="num">
                                      <p:cBhvr additive="repl">
                                        <p:cTn id="43" dur="500" fill="hold"/>
                                        <p:tgtEl>
                                          <p:spTgt spid="45">
                                            <p:txEl>
                                              <p:pRg st="6" end="6"/>
                                            </p:txEl>
                                          </p:spTgt>
                                        </p:tgtEl>
                                        <p:attrNameLst>
                                          <p:attrName>ppt_x</p:attrName>
                                        </p:attrNameLst>
                                      </p:cBhvr>
                                      <p:tavLst>
                                        <p:tav tm="0">
                                          <p:val>
                                            <p:strVal val="#ppt_x"/>
                                          </p:val>
                                        </p:tav>
                                        <p:tav tm="100000">
                                          <p:val>
                                            <p:strVal val="#ppt_x"/>
                                          </p:val>
                                        </p:tav>
                                      </p:tavLst>
                                    </p:anim>
                                    <p:anim calcmode="lin" valueType="num">
                                      <p:cBhvr additive="repl">
                                        <p:cTn id="44" dur="500" fill="hold"/>
                                        <p:tgtEl>
                                          <p:spTgt spid="4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819360" y="0"/>
            <a:ext cx="7866360" cy="11419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800" strike="noStrike" u="none">
                <a:solidFill>
                  <a:srgbClr val="333399"/>
                </a:solidFill>
                <a:effectLst/>
                <a:uFillTx/>
                <a:latin typeface="Arial"/>
                <a:ea typeface="DejaVu Sans"/>
              </a:rPr>
              <a:t>Treatment of the various parts in case of a journal with complex structure </a:t>
            </a:r>
            <a:r>
              <a:rPr b="1" lang="en-US" sz="1800" strike="noStrike" u="none">
                <a:solidFill>
                  <a:srgbClr val="333399"/>
                </a:solidFill>
                <a:effectLst/>
                <a:uFillTx/>
                <a:latin typeface="Arial"/>
                <a:ea typeface="DejaVu Sans"/>
              </a:rPr>
              <a:t>(III)</a:t>
            </a:r>
            <a:endParaRPr b="0" lang="it-IT" sz="1800" strike="noStrike" u="none">
              <a:solidFill>
                <a:srgbClr val="000000"/>
              </a:solidFill>
              <a:effectLst/>
              <a:uFillTx/>
              <a:latin typeface="Arial"/>
            </a:endParaRPr>
          </a:p>
        </p:txBody>
      </p:sp>
      <p:sp>
        <p:nvSpPr>
          <p:cNvPr id="50" name="PlaceHolder 2"/>
          <p:cNvSpPr>
            <a:spLocks noGrp="1"/>
          </p:cNvSpPr>
          <p:nvPr>
            <p:ph/>
          </p:nvPr>
        </p:nvSpPr>
        <p:spPr>
          <a:xfrm>
            <a:off x="468360" y="1700280"/>
            <a:ext cx="8228520" cy="4524840"/>
          </a:xfrm>
          <a:prstGeom prst="rect">
            <a:avLst/>
          </a:prstGeom>
          <a:noFill/>
          <a:ln w="0">
            <a:noFill/>
          </a:ln>
        </p:spPr>
        <p:txBody>
          <a:bodyPr lIns="90000" rIns="90000" tIns="46800" bIns="46800" anchor="t">
            <a:normAutofit/>
          </a:bodyPr>
          <a:p>
            <a:pPr marL="328680" indent="-328680" algn="just" defTabSz="914400">
              <a:lnSpc>
                <a:spcPct val="150000"/>
              </a:lnSpc>
              <a:spcBef>
                <a:spcPts val="462"/>
              </a:spcBef>
              <a:spcAft>
                <a:spcPts val="62"/>
              </a:spcAft>
              <a:buClr>
                <a:srgbClr val="333399"/>
              </a:buClr>
              <a:buSzPct val="135000"/>
              <a:buFont typeface="Wingdings" charset="2"/>
              <a:buChar char=""/>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1" lang="en-US" sz="1600" strike="noStrike" u="none">
                <a:solidFill>
                  <a:srgbClr val="000000"/>
                </a:solidFill>
                <a:effectLst/>
                <a:uFillTx/>
                <a:latin typeface="Arial"/>
                <a:ea typeface="Verdana"/>
              </a:rPr>
              <a:t>Bibliographies and lists of books received</a:t>
            </a:r>
            <a:r>
              <a:rPr b="0" lang="en-US" sz="1600" strike="noStrike" u="none">
                <a:solidFill>
                  <a:srgbClr val="000000"/>
                </a:solidFill>
                <a:effectLst/>
                <a:uFillTx/>
                <a:latin typeface="Arial"/>
                <a:ea typeface="Verdana"/>
              </a:rPr>
              <a:t>: make a new card only for those titles that have never appeared in previous volumes of «Medioevo latino»</a:t>
            </a:r>
            <a:endParaRPr b="0" lang="it-IT" sz="1600" strike="noStrike" u="none">
              <a:solidFill>
                <a:srgbClr val="000000"/>
              </a:solidFill>
              <a:effectLst/>
              <a:uFillTx/>
              <a:latin typeface="Arial"/>
            </a:endParaRPr>
          </a:p>
          <a:p>
            <a:pPr marL="343080" indent="-32868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8680" indent="-328680" algn="just" defTabSz="914400">
              <a:lnSpc>
                <a:spcPct val="150000"/>
              </a:lnSpc>
              <a:spcBef>
                <a:spcPts val="462"/>
              </a:spcBef>
              <a:spcAft>
                <a:spcPts val="62"/>
              </a:spcAft>
              <a:buClr>
                <a:srgbClr val="333399"/>
              </a:buClr>
              <a:buSzPct val="135000"/>
              <a:buFont typeface="Wingdings" charset="2"/>
              <a:buChar char=""/>
              <a:tabLst>
                <a:tab algn="l" pos="328680"/>
                <a:tab algn="l" pos="433440"/>
                <a:tab algn="l" pos="882720"/>
                <a:tab algn="l" pos="1332000"/>
                <a:tab algn="l" pos="1781280"/>
                <a:tab algn="l" pos="2230560"/>
                <a:tab algn="l" pos="2679840"/>
                <a:tab algn="l" pos="3129120"/>
                <a:tab algn="l" pos="3578400"/>
                <a:tab algn="l" pos="4027320"/>
                <a:tab algn="l" pos="4476600"/>
                <a:tab algn="l" pos="4925880"/>
                <a:tab algn="l" pos="5375160"/>
                <a:tab algn="l" pos="5824440"/>
                <a:tab algn="l" pos="6273720"/>
                <a:tab algn="l" pos="6723000"/>
                <a:tab algn="l" pos="7172280"/>
                <a:tab algn="l" pos="7621560"/>
                <a:tab algn="l" pos="8070840"/>
                <a:tab algn="l" pos="8520120"/>
                <a:tab algn="l" pos="8969400"/>
                <a:tab algn="l" pos="8985240"/>
                <a:tab algn="l" pos="9434520"/>
                <a:tab algn="l" pos="9883800"/>
                <a:tab algn="l" pos="10333080"/>
                <a:tab algn="l" pos="10782360"/>
              </a:tabLst>
            </a:pPr>
            <a:r>
              <a:rPr b="1" lang="en-US" sz="1600" strike="noStrike" u="none">
                <a:solidFill>
                  <a:srgbClr val="000000"/>
                </a:solidFill>
                <a:effectLst/>
                <a:uFillTx/>
                <a:latin typeface="Arial"/>
                <a:ea typeface="Verdana"/>
              </a:rPr>
              <a:t>Advertising of publishers</a:t>
            </a:r>
            <a:r>
              <a:rPr b="0" lang="en-US" sz="1600" strike="noStrike" u="none">
                <a:solidFill>
                  <a:srgbClr val="000000"/>
                </a:solidFill>
                <a:effectLst/>
                <a:uFillTx/>
                <a:latin typeface="Arial"/>
                <a:ea typeface="Verdana"/>
              </a:rPr>
              <a:t>: make a new card only for those titles that have never appeared in previous volumes of «Medioevo latino» (if there is a presentation, an abstract is to be made)</a:t>
            </a:r>
            <a:endParaRPr b="0" lang="it-IT" sz="1600" strike="noStrike" u="none">
              <a:solidFill>
                <a:srgbClr val="000000"/>
              </a:solidFill>
              <a:effectLst/>
              <a:uFillTx/>
              <a:latin typeface="Arial"/>
            </a:endParaRPr>
          </a:p>
          <a:p>
            <a:pPr marL="341280" indent="-328680" defTabSz="914400">
              <a:lnSpc>
                <a:spcPct val="100000"/>
              </a:lnSpc>
              <a:spcBef>
                <a:spcPts val="462"/>
              </a:spcBef>
              <a:spcAft>
                <a:spcPts val="62"/>
              </a:spcAft>
              <a:buNone/>
              <a:tabLst>
                <a:tab algn="l" pos="0"/>
              </a:tabLst>
            </a:pPr>
            <a:endParaRPr b="0" lang="it-IT" sz="1600" strike="noStrike" u="none">
              <a:solidFill>
                <a:srgbClr val="000000"/>
              </a:solidFill>
              <a:effectLst/>
              <a:uFillTx/>
              <a:latin typeface="Arial"/>
            </a:endParaRPr>
          </a:p>
        </p:txBody>
      </p:sp>
      <p:sp>
        <p:nvSpPr>
          <p:cNvPr id="51"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52" name="PlaceHolder 3"/>
          <p:cNvSpPr>
            <a:spLocks noGrp="1"/>
          </p:cNvSpPr>
          <p:nvPr>
            <p:ph type="sldNum" idx="13"/>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951915FB-FC0C-49B9-A615-8B914604A2E8}" type="slidenum">
              <a:rPr b="0" i="1" lang="en-US" sz="1800" strike="noStrike" u="none">
                <a:solidFill>
                  <a:schemeClr val="lt1"/>
                </a:solidFill>
                <a:effectLst/>
                <a:uFillTx/>
                <a:latin typeface="Arial"/>
                <a:ea typeface="DejaVu Sans"/>
              </a:rPr>
              <a:t>8</a:t>
            </a:fld>
            <a:endParaRPr b="0" lang="it-IT" sz="1800" strike="noStrike" u="none">
              <a:solidFill>
                <a:srgbClr val="000000"/>
              </a:solidFill>
              <a:effectLst/>
              <a:uFillTx/>
              <a:latin typeface="Times New Roman"/>
            </a:endParaRPr>
          </a:p>
        </p:txBody>
      </p:sp>
      <p:pic>
        <p:nvPicPr>
          <p:cNvPr id="53" name="Picture 6" descr="A circular object with a drawing of a monkey&#10;&#10;AI-generated content may be incorrect."/>
          <p:cNvPicPr/>
          <p:nvPr/>
        </p:nvPicPr>
        <p:blipFill>
          <a:blip r:embed="rId1"/>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69400" y="63720"/>
            <a:ext cx="7816320" cy="78048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GB" sz="2400" strike="noStrike" u="none">
                <a:solidFill>
                  <a:srgbClr val="333399"/>
                </a:solidFill>
                <a:effectLst/>
                <a:uFillTx/>
                <a:latin typeface="Arial"/>
                <a:ea typeface="DejaVu Sans"/>
              </a:rPr>
              <a:t>Treatment </a:t>
            </a:r>
            <a:r>
              <a:rPr b="1" lang="en-US" sz="2400" strike="noStrike" u="none">
                <a:solidFill>
                  <a:srgbClr val="333399"/>
                </a:solidFill>
                <a:effectLst/>
                <a:uFillTx/>
                <a:latin typeface="Arial"/>
                <a:ea typeface="DejaVu Sans"/>
              </a:rPr>
              <a:t>of monographs and miscellaneous works</a:t>
            </a:r>
            <a:endParaRPr b="0" lang="it-IT" sz="2400" strike="noStrike" u="none">
              <a:solidFill>
                <a:srgbClr val="000000"/>
              </a:solidFill>
              <a:effectLst/>
              <a:uFillTx/>
              <a:latin typeface="Arial"/>
            </a:endParaRPr>
          </a:p>
        </p:txBody>
      </p:sp>
      <p:sp>
        <p:nvSpPr>
          <p:cNvPr id="55" name="PlaceHolder 2"/>
          <p:cNvSpPr>
            <a:spLocks noGrp="1"/>
          </p:cNvSpPr>
          <p:nvPr>
            <p:ph/>
          </p:nvPr>
        </p:nvSpPr>
        <p:spPr>
          <a:xfrm>
            <a:off x="457200" y="1110240"/>
            <a:ext cx="8228520" cy="5014800"/>
          </a:xfrm>
          <a:prstGeom prst="rect">
            <a:avLst/>
          </a:prstGeom>
          <a:noFill/>
          <a:ln w="0">
            <a:noFill/>
          </a:ln>
        </p:spPr>
        <p:txBody>
          <a:bodyPr lIns="90000" rIns="90000" tIns="46800" bIns="46800" anchor="t">
            <a:normAutofit/>
          </a:bodyPr>
          <a:p>
            <a:pPr marL="343080" indent="-328680" algn="just" defTabSz="914400">
              <a:lnSpc>
                <a:spcPct val="150000"/>
              </a:lnSpc>
              <a:spcBef>
                <a:spcPts val="462"/>
              </a:spcBef>
              <a:spcAft>
                <a:spcPts val="62"/>
              </a:spcAft>
              <a:buNone/>
              <a:tabLst>
                <a:tab algn="l" pos="0"/>
              </a:tabLst>
            </a:pPr>
            <a:r>
              <a:rPr b="0" lang="en-US" sz="1400" strike="noStrike" u="none">
                <a:solidFill>
                  <a:srgbClr val="000000"/>
                </a:solidFill>
                <a:effectLst/>
                <a:uFillTx/>
                <a:latin typeface="Arial"/>
                <a:ea typeface="DejaVu Sans"/>
              </a:rPr>
              <a:t>	</a:t>
            </a:r>
            <a:r>
              <a:rPr b="0" lang="en-US" sz="1600" strike="noStrike" u="none">
                <a:solidFill>
                  <a:srgbClr val="000000"/>
                </a:solidFill>
                <a:effectLst/>
                <a:uFillTx/>
                <a:latin typeface="Arial"/>
                <a:ea typeface="DejaVu Sans"/>
              </a:rPr>
              <a:t>The information about books and miscellaneous works in «Medioevo latino» comes from journals (in the sections relating to reviews, bibliography, lists of books received, advertising of publishers) and the direct reading of books sent to the editorial staff (Redazione centrale) by publishing houses</a:t>
            </a:r>
            <a:endParaRPr b="0" lang="it-IT" sz="1600" strike="noStrike" u="none">
              <a:solidFill>
                <a:srgbClr val="000000"/>
              </a:solidFill>
              <a:effectLst/>
              <a:uFillTx/>
              <a:latin typeface="Arial"/>
            </a:endParaRPr>
          </a:p>
          <a:p>
            <a:pPr marL="343080" indent="-32868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43080" indent="-328680" algn="just" defTabSz="914400">
              <a:lnSpc>
                <a:spcPct val="150000"/>
              </a:lnSpc>
              <a:spcBef>
                <a:spcPts val="462"/>
              </a:spcBef>
              <a:spcAft>
                <a:spcPts val="62"/>
              </a:spcAft>
              <a:buNone/>
              <a:tabLst>
                <a:tab algn="l" pos="0"/>
              </a:tabLst>
            </a:pPr>
            <a:r>
              <a:rPr b="0" lang="en-US" sz="1600" strike="noStrike" u="none">
                <a:solidFill>
                  <a:srgbClr val="000000"/>
                </a:solidFill>
                <a:effectLst/>
                <a:uFillTx/>
                <a:latin typeface="Arial"/>
                <a:ea typeface="DejaVu Sans"/>
              </a:rPr>
              <a:t>	</a:t>
            </a:r>
            <a:r>
              <a:rPr b="0" lang="en-US" sz="1600" strike="noStrike" u="none">
                <a:solidFill>
                  <a:srgbClr val="000000"/>
                </a:solidFill>
                <a:effectLst/>
                <a:uFillTx/>
                <a:latin typeface="Arial"/>
                <a:ea typeface="DejaVu Sans"/>
              </a:rPr>
              <a:t>In the first case the information is </a:t>
            </a:r>
            <a:r>
              <a:rPr b="1" lang="en-US" sz="1600" strike="noStrike" u="none">
                <a:solidFill>
                  <a:srgbClr val="000000"/>
                </a:solidFill>
                <a:effectLst/>
                <a:uFillTx/>
                <a:latin typeface="Arial"/>
                <a:ea typeface="DejaVu Sans"/>
              </a:rPr>
              <a:t>indirect</a:t>
            </a:r>
            <a:r>
              <a:rPr b="0" lang="en-US" sz="1600" strike="noStrike" u="none">
                <a:solidFill>
                  <a:srgbClr val="000000"/>
                </a:solidFill>
                <a:effectLst/>
                <a:uFillTx/>
                <a:latin typeface="Arial"/>
                <a:ea typeface="DejaVu Sans"/>
              </a:rPr>
              <a:t>, in the second </a:t>
            </a:r>
            <a:r>
              <a:rPr b="1" lang="en-US" sz="1600" strike="noStrike" u="none">
                <a:solidFill>
                  <a:srgbClr val="000000"/>
                </a:solidFill>
                <a:effectLst/>
                <a:uFillTx/>
                <a:latin typeface="Arial"/>
                <a:ea typeface="DejaVu Sans"/>
              </a:rPr>
              <a:t>direct</a:t>
            </a:r>
            <a:r>
              <a:rPr b="0" lang="en-US" sz="1600" strike="noStrike" u="none">
                <a:solidFill>
                  <a:srgbClr val="000000"/>
                </a:solidFill>
                <a:effectLst/>
                <a:uFillTx/>
                <a:latin typeface="Arial"/>
                <a:ea typeface="DejaVu Sans"/>
              </a:rPr>
              <a:t>.</a:t>
            </a:r>
            <a:endParaRPr b="0" lang="it-IT" sz="1600" strike="noStrike" u="none">
              <a:solidFill>
                <a:srgbClr val="000000"/>
              </a:solidFill>
              <a:effectLst/>
              <a:uFillTx/>
              <a:latin typeface="Arial"/>
            </a:endParaRPr>
          </a:p>
          <a:p>
            <a:pPr marL="343080" indent="-328680" algn="just" defTabSz="914400">
              <a:lnSpc>
                <a:spcPct val="150000"/>
              </a:lnSpc>
              <a:spcBef>
                <a:spcPts val="462"/>
              </a:spcBef>
              <a:spcAft>
                <a:spcPts val="62"/>
              </a:spcAft>
              <a:buNone/>
              <a:tabLst>
                <a:tab algn="l" pos="0"/>
              </a:tabLst>
            </a:pPr>
            <a:r>
              <a:rPr b="0" lang="en-US" sz="1600" strike="noStrike" u="none">
                <a:solidFill>
                  <a:srgbClr val="000000"/>
                </a:solidFill>
                <a:effectLst/>
                <a:uFillTx/>
                <a:latin typeface="Arial"/>
                <a:ea typeface="DejaVu Sans"/>
              </a:rPr>
              <a:t>	</a:t>
            </a:r>
            <a:r>
              <a:rPr b="0" lang="en-US" sz="1600" strike="noStrike" u="none">
                <a:solidFill>
                  <a:srgbClr val="000000"/>
                </a:solidFill>
                <a:effectLst/>
                <a:uFillTx/>
                <a:latin typeface="Arial"/>
                <a:ea typeface="DejaVu Sans"/>
              </a:rPr>
              <a:t>In addition to what was said in relation to treatment of reviews these aspects must be considered:</a:t>
            </a:r>
            <a:endParaRPr b="0" lang="it-IT" sz="1600" strike="noStrike" u="none">
              <a:solidFill>
                <a:srgbClr val="000000"/>
              </a:solidFill>
              <a:effectLst/>
              <a:uFillTx/>
              <a:latin typeface="Arial"/>
            </a:endParaRPr>
          </a:p>
          <a:p>
            <a:pPr lvl="1" marL="728640" indent="-271440" algn="just" defTabSz="914400">
              <a:lnSpc>
                <a:spcPct val="150000"/>
              </a:lnSpc>
              <a:spcBef>
                <a:spcPts val="462"/>
              </a:spcBef>
              <a:spcAft>
                <a:spcPts val="62"/>
              </a:spcAft>
              <a:buSzPct val="103090"/>
              <a:buBlip>
                <a:blip r:embed="rId1"/>
              </a:buBlip>
              <a:tabLst>
                <a:tab algn="l" pos="0"/>
                <a:tab algn="l" pos="343080"/>
                <a:tab algn="l" pos="900000"/>
                <a:tab algn="l" pos="1814400"/>
                <a:tab algn="l" pos="2728800"/>
                <a:tab algn="l" pos="3643200"/>
                <a:tab algn="l" pos="4557600"/>
                <a:tab algn="l" pos="5472000"/>
                <a:tab algn="l" pos="6386400"/>
                <a:tab algn="l" pos="7300800"/>
                <a:tab algn="l" pos="8215200"/>
                <a:tab algn="l" pos="9129600"/>
                <a:tab algn="l" pos="10044000"/>
                <a:tab algn="l" pos="10320480"/>
                <a:tab algn="l" pos="10769760"/>
                <a:tab algn="l" pos="10771200"/>
                <a:tab algn="l" pos="10772640"/>
                <a:tab algn="l" pos="10774440"/>
                <a:tab algn="l" pos="10775880"/>
                <a:tab algn="l" pos="10777680"/>
                <a:tab algn="l" pos="10779120"/>
                <a:tab algn="l" pos="10780560"/>
                <a:tab algn="l" pos="10782360"/>
              </a:tabLst>
            </a:pPr>
            <a:r>
              <a:rPr b="0" lang="en-US" sz="1600" strike="noStrike" u="none">
                <a:solidFill>
                  <a:srgbClr val="000000"/>
                </a:solidFill>
                <a:effectLst/>
                <a:uFillTx/>
                <a:latin typeface="Arial"/>
                <a:ea typeface="DejaVu Sans"/>
              </a:rPr>
              <a:t>if the reading is direct the synthesis may be wider</a:t>
            </a:r>
            <a:endParaRPr b="0" lang="it-IT" sz="1600" strike="noStrike" u="none">
              <a:solidFill>
                <a:srgbClr val="000000"/>
              </a:solidFill>
              <a:effectLst/>
              <a:uFillTx/>
              <a:latin typeface="Arial"/>
            </a:endParaRPr>
          </a:p>
          <a:p>
            <a:pPr lvl="1" marL="728640" indent="-271440" algn="just" defTabSz="914400">
              <a:lnSpc>
                <a:spcPct val="150000"/>
              </a:lnSpc>
              <a:spcBef>
                <a:spcPts val="462"/>
              </a:spcBef>
              <a:spcAft>
                <a:spcPts val="62"/>
              </a:spcAft>
              <a:buSzPct val="103090"/>
              <a:buBlip>
                <a:blip r:embed="rId2"/>
              </a:buBlip>
              <a:tabLst>
                <a:tab algn="l" pos="0"/>
                <a:tab algn="l" pos="343080"/>
                <a:tab algn="l" pos="900000"/>
                <a:tab algn="l" pos="1814400"/>
                <a:tab algn="l" pos="2728800"/>
                <a:tab algn="l" pos="3643200"/>
                <a:tab algn="l" pos="4557600"/>
                <a:tab algn="l" pos="5472000"/>
                <a:tab algn="l" pos="6386400"/>
                <a:tab algn="l" pos="7300800"/>
                <a:tab algn="l" pos="8215200"/>
                <a:tab algn="l" pos="9129600"/>
                <a:tab algn="l" pos="10044000"/>
                <a:tab algn="l" pos="10320480"/>
                <a:tab algn="l" pos="10769760"/>
                <a:tab algn="l" pos="10771200"/>
                <a:tab algn="l" pos="10772640"/>
                <a:tab algn="l" pos="10774440"/>
                <a:tab algn="l" pos="10775880"/>
                <a:tab algn="l" pos="10777680"/>
                <a:tab algn="l" pos="10779120"/>
                <a:tab algn="l" pos="10780560"/>
                <a:tab algn="l" pos="10782360"/>
              </a:tabLst>
            </a:pPr>
            <a:r>
              <a:rPr b="0" lang="en-US" sz="1600" strike="noStrike" u="none">
                <a:solidFill>
                  <a:srgbClr val="000000"/>
                </a:solidFill>
                <a:effectLst/>
                <a:uFillTx/>
                <a:latin typeface="Arial"/>
                <a:ea typeface="DejaVu Sans"/>
              </a:rPr>
              <a:t>never make an appreciation (positive or negative) of the content (but it is always possible to let understand the value of a work). In «Medioevo latino» are published only informative notices, not critical reviews</a:t>
            </a:r>
            <a:endParaRPr b="0" lang="it-IT" sz="1600" strike="noStrike" u="none">
              <a:solidFill>
                <a:srgbClr val="000000"/>
              </a:solidFill>
              <a:effectLst/>
              <a:uFillTx/>
              <a:latin typeface="Arial"/>
            </a:endParaRPr>
          </a:p>
          <a:p>
            <a:pPr marL="343080" indent="-328680" algn="just" defTabSz="914400">
              <a:lnSpc>
                <a:spcPct val="80000"/>
              </a:lnSpc>
              <a:spcBef>
                <a:spcPts val="462"/>
              </a:spcBef>
              <a:spcAft>
                <a:spcPts val="62"/>
              </a:spcAft>
              <a:buNone/>
              <a:tabLst>
                <a:tab algn="l" pos="0"/>
              </a:tabLst>
            </a:pPr>
            <a:endParaRPr b="0" lang="it-IT" sz="1600" strike="noStrike" u="none">
              <a:solidFill>
                <a:srgbClr val="000000"/>
              </a:solidFill>
              <a:effectLst/>
              <a:uFillTx/>
              <a:latin typeface="Arial"/>
            </a:endParaRPr>
          </a:p>
        </p:txBody>
      </p:sp>
      <p:sp>
        <p:nvSpPr>
          <p:cNvPr id="56" name="Rectangle 3"/>
          <p:cNvSpPr/>
          <p:nvPr/>
        </p:nvSpPr>
        <p:spPr>
          <a:xfrm>
            <a:off x="0" y="6180840"/>
            <a:ext cx="9142920" cy="67608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57" name="PlaceHolder 3"/>
          <p:cNvSpPr>
            <a:spLocks noGrp="1"/>
          </p:cNvSpPr>
          <p:nvPr>
            <p:ph type="sldNum" idx="14"/>
          </p:nvPr>
        </p:nvSpPr>
        <p:spPr>
          <a:xfrm>
            <a:off x="6132960" y="6318720"/>
            <a:ext cx="2470320" cy="40068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69606B59-2567-49F8-BC3E-EC36FF80579A}" type="slidenum">
              <a:rPr b="0" i="1" lang="en-US" sz="1800" strike="noStrike" u="none">
                <a:solidFill>
                  <a:schemeClr val="lt1"/>
                </a:solidFill>
                <a:effectLst/>
                <a:uFillTx/>
                <a:latin typeface="Arial"/>
                <a:ea typeface="DejaVu Sans"/>
              </a:rPr>
              <a:t>9</a:t>
            </a:fld>
            <a:endParaRPr b="0" lang="it-IT" sz="1800" strike="noStrike" u="none">
              <a:solidFill>
                <a:srgbClr val="000000"/>
              </a:solidFill>
              <a:effectLst/>
              <a:uFillTx/>
              <a:latin typeface="Times New Roman"/>
            </a:endParaRPr>
          </a:p>
        </p:txBody>
      </p:sp>
      <p:pic>
        <p:nvPicPr>
          <p:cNvPr id="58" name="Picture 6" descr="A circular object with a drawing of a monkey&#10;&#10;AI-generated content may be incorrect."/>
          <p:cNvPicPr/>
          <p:nvPr/>
        </p:nvPicPr>
        <p:blipFill>
          <a:blip r:embed="rId3"/>
          <a:stretch/>
        </p:blipFill>
        <p:spPr>
          <a:xfrm>
            <a:off x="468360" y="6244200"/>
            <a:ext cx="555840" cy="54936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452</TotalTime>
  <Application>LibreOffice/25.2.6.2$Windows_X86_64 LibreOffice_project/729c5bfe710f5eb71ed3bbde9e06a6065e9c6c5d</Application>
  <AppVersion>15.0000</AppVersion>
  <Words>2024</Words>
  <Paragraphs>108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2012-09-16T17:50:46Z</dcterms:created>
  <dc:creator>Lucia Pinelli</dc:creator>
  <dc:description/>
  <dc:language>it-IT</dc:language>
  <cp:lastModifiedBy/>
  <dcterms:modified xsi:type="dcterms:W3CDTF">2025-10-24T14:20:27Z</dcterms:modified>
  <cp:revision>65</cp:revision>
  <dc:subject/>
  <dc:title>TRAINING SCHOOL NEW TECHNOLOGIES, DATABASES AND REPERTORIES FOR MEDIEVAL STUDIES (XVI CORSO INTERNAZIONALE DI FORMAZIONE BIBLIOGRAFICA - Medioevo latino. Metodologie e tecniche bibliografiche) Firenze, Certosa del Galluzzo 24 - 29 settembre 2012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15</vt:i4>
  </property>
  <property fmtid="{D5CDD505-2E9C-101B-9397-08002B2CF9AE}" pid="3" name="PresentationFormat">
    <vt:lpwstr>On-screen Show (4:3)</vt:lpwstr>
  </property>
  <property fmtid="{D5CDD505-2E9C-101B-9397-08002B2CF9AE}" pid="4" name="Slides">
    <vt:i4>15</vt:i4>
  </property>
</Properties>
</file>