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73" r:id="rId7"/>
    <p:sldId id="275" r:id="rId8"/>
    <p:sldId id="277" r:id="rId9"/>
    <p:sldId id="278" r:id="rId10"/>
    <p:sldId id="288" r:id="rId11"/>
    <p:sldId id="279" r:id="rId12"/>
    <p:sldId id="281" r:id="rId13"/>
    <p:sldId id="283" r:id="rId14"/>
    <p:sldId id="282" r:id="rId15"/>
    <p:sldId id="284" r:id="rId16"/>
    <p:sldId id="286" r:id="rId17"/>
    <p:sldId id="287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2"/>
  </p:normalViewPr>
  <p:slideViewPr>
    <p:cSldViewPr snapToGrid="0">
      <p:cViewPr varScale="1">
        <p:scale>
          <a:sx n="91" d="100"/>
          <a:sy n="91" d="100"/>
        </p:scale>
        <p:origin x="3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3T14:47:24.32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89,'58'0,"0"0,30 0,5-1,-22-3,-8-1,-16 1,-17 2,-13 2,-4 0,6 0,-8-5,7 1,6-2,-13 3,9 3,21 0,-15-1,25-2,-6-3,-11 3,12-2,-23 5,-11 0,2 0,5-5,0 0,5-2,-9 4,1 3,-1 0,2 0,-2 0,3 0,-1-1,3-4,-6 1,4-1,9 4,1 1,-3 0,-11 0,-3 0,3 0,10 0,2 0,1 0,-5 0,8 0,-12 0,3 0,-1 0,-6 0,1 0,4 6,-8-3,9 4,-5-6,0-1,3 0,-5 2,9 7,-12-5,5 4,2-8,-4 0,4 10,-9 3,4 0,37-3,23-10,24 0,-31 0,-1 0,31 0,-7 0,-17 0,-35 0,14 0,-13 0,-13 0,-6 0,-4-4,-1 0,15-5,9 6,-8-1,9 4,-20 0,-3 0,1 0,10 0,18 0,8 0,-7 0,-4 0,-28 0,5 0,-2 0,-5 0,12 0,1 0,-2 0,5 0,-9 0,-3 0,1 0,1 0,-2 0,0 0,3 0,-1 0,5 0,1 0,9 0,-5-2,-2 0,-15-1,-5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F2959D-DB66-479B-D15E-56661C068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727F2C1-8730-633E-AE49-25701E6F0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B6EC48-8A05-64B8-36BB-FA7ACD388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461F47-9811-F9C3-9F76-702A497C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A2442C-D58C-53E1-AD2A-9F00AD00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377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44F2D3-BF75-E4AA-E44B-93DA4879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CDD973-6C80-A939-D41A-415032B2A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84CCC9-0089-E564-F0D1-7DE17A366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58A3AF-D8CA-6DCB-C3A1-86597D244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0A8B73-F4D6-1C24-7271-9F2BBD2A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683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90F598-43A6-E95E-41AC-38FD90887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F14287-E832-CA56-92A4-794D822B1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FA6D82-CD2C-6079-48AE-D973077F7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58E937-08FF-9787-763D-5A5DDFB82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A787CE-6198-2D4A-711F-8AE8F642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9553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B894B-4AD0-27F3-7436-A654207E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2C6B194-EDC9-EACF-1A70-FCC1C4A9B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AE05D9-34A5-2CF4-9ACF-E4A09334D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866BDF-8988-104E-584B-CD6C6E647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C94E28-6887-34D1-854F-568089E0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C32F74-9638-1320-A822-E9ACF3944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24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99DB27-F1EE-F23B-1E35-997240E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53B33B-1E5C-5594-26C7-FC01454B8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8DFC37-2EA3-0D26-9726-48F0EE077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DB0233C-D0D7-D9B8-3125-B49BC5BA3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2F68117-E123-9895-9E84-C759B8448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7215415-0CDD-2BAD-6145-6458AFD5B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9A0324B-0B8A-8A31-174A-1839B2C6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E1E0949-1300-933E-AE47-E8F914743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197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FC96EE-64E1-70A4-DF7D-228C1A68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31C1391-4527-4DED-5BDE-D6B6B0EC5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6095B2F-6559-4BFF-BEA6-A9A92FC67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8515C7-0E0B-EB7A-C635-6BA054C36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505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5EA0B4E-70C1-597A-54F1-828D657E5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3FBEBE5-966D-4B44-53B7-B55DF33E6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931D8FC-9EB9-21D6-E295-EDCCCE59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36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CBAC45-86A2-2DC3-6BFB-F40743194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99683F-8F10-7F98-8C5D-460635E61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5296F0-537B-1706-2236-1526072A8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EBAD71-35CE-0924-A127-12AFE277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F191352-FC68-BEA9-2812-BCB1DF85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F5822A-C599-F30F-A63D-4DA40CF6D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442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B2D75F-A655-98B2-05E3-F8CE9B3F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6778D42-8382-1FE4-4F77-166B9EBDC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8A73C67-06C6-8A7C-754A-E780C7744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2C57193-D738-29C2-3209-43D1998ED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684482-2EEB-2374-3817-BEB4BC21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6F4808-0CA2-3A87-BA2F-91522F980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08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6B208C-AD60-1FD1-2DB6-82C3A39F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0DD9B11-2F68-AB9F-7E45-777B6EED45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FD70EC-3304-456B-78A8-61163BF9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96CE16-1CE0-F100-B9C6-9124A8515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F317AC-90BB-CBBB-7F36-A4782BA0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93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8E60D90-C55F-E976-FA9A-EC8858C41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443060-A980-D435-8C08-83E944E43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3ACBAA-A968-C31A-7A63-274F9CA85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4090112-D5FC-1B92-E8A4-2A189E59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D7F541-AB48-AD66-F0F8-9C2FDA95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210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C7E01EC-F2D5-5B7C-C5DA-6C8B4E62D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790EA9-5234-66DA-5DAF-AB20F240B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87D7D0-4E76-F58F-4E40-7BB39D32C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D186B-8C65-514E-86CC-8FA71303A7EA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E611E0-E200-AF31-9457-DBE7A0BD5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198ED3-7EDD-4549-84A4-04CD78CC46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BDEBE-CF6F-FD45-98BF-849B93BB484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879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889423-6804-CC3A-475A-8A0E4B71E8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Filologia digitale e intelligenza artificiale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1F94FF3-BEB0-0FDD-F170-9D2CC0F2E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2295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it-IT" b="1" dirty="0"/>
              <a:t>XXX CORSO INTERNAZIONALE DI FORMAZIONE BIBLIOGRAFICA </a:t>
            </a:r>
            <a:endParaRPr lang="it-IT" dirty="0"/>
          </a:p>
          <a:p>
            <a:r>
              <a:rPr lang="it-IT" b="1" i="1" dirty="0"/>
              <a:t>Medioevo latino </a:t>
            </a:r>
            <a:endParaRPr lang="it-IT" dirty="0"/>
          </a:p>
          <a:p>
            <a:r>
              <a:rPr lang="it-IT" b="1" i="1" dirty="0"/>
              <a:t>Metodologie e tecniche bibliografiche </a:t>
            </a:r>
            <a:endParaRPr lang="it-IT" dirty="0"/>
          </a:p>
          <a:p>
            <a:r>
              <a:rPr lang="it-IT" dirty="0"/>
              <a:t>Firenze, via Montebello 7 </a:t>
            </a:r>
          </a:p>
          <a:p>
            <a:r>
              <a:rPr lang="it-IT" dirty="0"/>
              <a:t>- 2 ottobre 2026 </a:t>
            </a: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09EB7B-3B5D-C819-63FA-46C401E06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51" y="0"/>
            <a:ext cx="9063244" cy="52510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4EF447D-9880-DBF1-4156-C0EE635AA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480" y="4592780"/>
            <a:ext cx="673016" cy="114285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407A9CE-180D-FA8A-DDA0-49603BF7E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2442" y="4505199"/>
            <a:ext cx="1142858" cy="1142858"/>
          </a:xfrm>
          <a:prstGeom prst="rect">
            <a:avLst/>
          </a:prstGeom>
        </p:spPr>
      </p:pic>
      <p:sp>
        <p:nvSpPr>
          <p:cNvPr id="10" name="Sottotitolo 2">
            <a:extLst>
              <a:ext uri="{FF2B5EF4-FFF2-40B4-BE49-F238E27FC236}">
                <a16:creationId xmlns:a16="http://schemas.microsoft.com/office/drawing/2014/main" id="{34E1F9CE-F0B9-7616-D5CA-44DEE91E6BAD}"/>
              </a:ext>
            </a:extLst>
          </p:cNvPr>
          <p:cNvSpPr txBox="1">
            <a:spLocks/>
          </p:cNvSpPr>
          <p:nvPr/>
        </p:nvSpPr>
        <p:spPr>
          <a:xfrm>
            <a:off x="1775988" y="1209943"/>
            <a:ext cx="9144000" cy="521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Luca Abelli – Marina Giani</a:t>
            </a:r>
          </a:p>
          <a:p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5D5AE43-61D2-4DD3-17F7-16BFB6370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29890" cy="1229966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58330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DB60034-DCCB-7225-6D11-63E1451F204C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Facciamo ordine: AI, </a:t>
            </a:r>
            <a:r>
              <a:rPr lang="it-IT" sz="2400" i="1" dirty="0">
                <a:latin typeface="Helvetica" pitchFamily="2" charset="0"/>
                <a:cs typeface="Arial" panose="020B0604020202020204" pitchFamily="34" charset="0"/>
              </a:rPr>
              <a:t>machine learning,</a:t>
            </a:r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 LLM…</a:t>
            </a:r>
          </a:p>
        </p:txBody>
      </p:sp>
      <p:pic>
        <p:nvPicPr>
          <p:cNvPr id="27" name="Picture 2" descr="Reti neurali cosa sono, come funzionano, esempi ed applicazioni">
            <a:extLst>
              <a:ext uri="{FF2B5EF4-FFF2-40B4-BE49-F238E27FC236}">
                <a16:creationId xmlns:a16="http://schemas.microsoft.com/office/drawing/2014/main" id="{A4285778-325B-540D-BEF4-EDD374F3E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348" y="4540855"/>
            <a:ext cx="3787680" cy="213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345293F0-889C-6243-E2FD-6940CF7B3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642" y="1233968"/>
            <a:ext cx="4415093" cy="2747736"/>
          </a:xfrm>
          <a:prstGeom prst="rect">
            <a:avLst/>
          </a:prstGeom>
        </p:spPr>
      </p:pic>
      <p:pic>
        <p:nvPicPr>
          <p:cNvPr id="53" name="Immagine 52" descr="Image of a graph lightbox">
            <a:extLst>
              <a:ext uri="{FF2B5EF4-FFF2-40B4-BE49-F238E27FC236}">
                <a16:creationId xmlns:a16="http://schemas.microsoft.com/office/drawing/2014/main" id="{AB03DB4A-D4E2-9E2A-FC44-A8E41945C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207" y="2424747"/>
            <a:ext cx="4871521" cy="301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84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6F9BF-E772-F533-0514-ACD7B373E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39F317E-9DFE-77DF-DBEC-009D9B3A96C0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Facciamo ordine: AI, </a:t>
            </a:r>
            <a:r>
              <a:rPr lang="it-IT" sz="2400" i="1" dirty="0">
                <a:latin typeface="Helvetica" pitchFamily="2" charset="0"/>
                <a:cs typeface="Arial" panose="020B0604020202020204" pitchFamily="34" charset="0"/>
              </a:rPr>
              <a:t>machine learning,</a:t>
            </a:r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 LLM…</a:t>
            </a:r>
          </a:p>
        </p:txBody>
      </p:sp>
      <p:pic>
        <p:nvPicPr>
          <p:cNvPr id="2" name="Picture 2" descr="undefined">
            <a:extLst>
              <a:ext uri="{FF2B5EF4-FFF2-40B4-BE49-F238E27FC236}">
                <a16:creationId xmlns:a16="http://schemas.microsoft.com/office/drawing/2014/main" id="{4695E2A6-58D8-E80E-5AFE-E2C5E8BA9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00" y="2644350"/>
            <a:ext cx="2316755" cy="217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7D0565-68D8-689C-07AF-D4521B3282CA}"/>
              </a:ext>
            </a:extLst>
          </p:cNvPr>
          <p:cNvSpPr txBox="1"/>
          <p:nvPr/>
        </p:nvSpPr>
        <p:spPr>
          <a:xfrm>
            <a:off x="404300" y="5384976"/>
            <a:ext cx="22592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Helvetica" pitchFamily="2" charset="0"/>
              </a:rPr>
              <a:t>1969: Apollo </a:t>
            </a:r>
            <a:r>
              <a:rPr lang="it-IT" sz="1600" dirty="0" err="1">
                <a:latin typeface="Helvetica" pitchFamily="2" charset="0"/>
              </a:rPr>
              <a:t>Guidance</a:t>
            </a:r>
            <a:r>
              <a:rPr lang="it-IT" sz="1600" dirty="0">
                <a:latin typeface="Helvetica" pitchFamily="2" charset="0"/>
              </a:rPr>
              <a:t> Computer</a:t>
            </a:r>
          </a:p>
          <a:p>
            <a:pPr algn="ctr"/>
            <a:r>
              <a:rPr lang="it-IT" sz="1600" dirty="0">
                <a:latin typeface="Helvetica" pitchFamily="2" charset="0"/>
              </a:rPr>
              <a:t>0,002 GHz</a:t>
            </a:r>
          </a:p>
        </p:txBody>
      </p:sp>
      <p:pic>
        <p:nvPicPr>
          <p:cNvPr id="5" name="Picture 4" descr="undefined">
            <a:extLst>
              <a:ext uri="{FF2B5EF4-FFF2-40B4-BE49-F238E27FC236}">
                <a16:creationId xmlns:a16="http://schemas.microsoft.com/office/drawing/2014/main" id="{1A52D505-61A0-945D-B9C6-79AEC88B5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804" y="2409571"/>
            <a:ext cx="233934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871B82C-331E-B079-BC57-AD7EA501474B}"/>
              </a:ext>
            </a:extLst>
          </p:cNvPr>
          <p:cNvSpPr txBox="1"/>
          <p:nvPr/>
        </p:nvSpPr>
        <p:spPr>
          <a:xfrm>
            <a:off x="3690551" y="5661975"/>
            <a:ext cx="2259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Helvetica" pitchFamily="2" charset="0"/>
              </a:rPr>
              <a:t>1984: Macintosh 128K</a:t>
            </a:r>
          </a:p>
          <a:p>
            <a:pPr algn="ctr"/>
            <a:r>
              <a:rPr lang="it-IT" sz="1600" dirty="0">
                <a:latin typeface="Helvetica" pitchFamily="2" charset="0"/>
              </a:rPr>
              <a:t>0,008 GHz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68136C5-999D-13D0-F189-FEE0B5D40BEE}"/>
              </a:ext>
            </a:extLst>
          </p:cNvPr>
          <p:cNvSpPr txBox="1"/>
          <p:nvPr/>
        </p:nvSpPr>
        <p:spPr>
          <a:xfrm>
            <a:off x="6660497" y="5661975"/>
            <a:ext cx="2259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Helvetica" pitchFamily="2" charset="0"/>
              </a:rPr>
              <a:t>2007: </a:t>
            </a:r>
            <a:r>
              <a:rPr lang="it-IT" sz="1600" dirty="0" err="1">
                <a:latin typeface="Helvetica" pitchFamily="2" charset="0"/>
              </a:rPr>
              <a:t>Iphone</a:t>
            </a:r>
            <a:r>
              <a:rPr lang="it-IT" sz="1600" dirty="0">
                <a:latin typeface="Helvetica" pitchFamily="2" charset="0"/>
              </a:rPr>
              <a:t> (1)</a:t>
            </a:r>
          </a:p>
          <a:p>
            <a:pPr algn="ctr"/>
            <a:r>
              <a:rPr lang="it-IT" sz="1600" dirty="0">
                <a:latin typeface="Helvetica" pitchFamily="2" charset="0"/>
              </a:rPr>
              <a:t>0,420 GHz</a:t>
            </a:r>
          </a:p>
        </p:txBody>
      </p:sp>
      <p:pic>
        <p:nvPicPr>
          <p:cNvPr id="8" name="Picture 6" descr="undefined">
            <a:extLst>
              <a:ext uri="{FF2B5EF4-FFF2-40B4-BE49-F238E27FC236}">
                <a16:creationId xmlns:a16="http://schemas.microsoft.com/office/drawing/2014/main" id="{44EFE25F-AFB5-0B5D-F516-7465F1EAF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827" y="2335430"/>
            <a:ext cx="1540573" cy="294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FB8D0D9-DE14-4359-CFEA-F252D5EB41EA}"/>
              </a:ext>
            </a:extLst>
          </p:cNvPr>
          <p:cNvSpPr txBox="1"/>
          <p:nvPr/>
        </p:nvSpPr>
        <p:spPr>
          <a:xfrm>
            <a:off x="9465276" y="5661975"/>
            <a:ext cx="2432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Helvetica" pitchFamily="2" charset="0"/>
              </a:rPr>
              <a:t>2024: Apple Watch (10)</a:t>
            </a:r>
          </a:p>
          <a:p>
            <a:pPr algn="ctr"/>
            <a:r>
              <a:rPr lang="it-IT" sz="1600" dirty="0">
                <a:latin typeface="Helvetica" pitchFamily="2" charset="0"/>
              </a:rPr>
              <a:t>1,8 GHz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3EEEFC3-93DC-B563-61C3-C61CEF17E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2627" y="2804987"/>
            <a:ext cx="1594148" cy="1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3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4CDF5-86F9-C902-5296-81328907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A7BD5CA-5C60-BA2A-5F3F-6BED33101147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… e chatbot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36979167-0210-A1E6-94F9-062A02603B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29109" y="2341211"/>
            <a:ext cx="4038586" cy="3405579"/>
          </a:xfrm>
          <a:prstGeom prst="rect">
            <a:avLst/>
          </a:prstGeom>
        </p:spPr>
      </p:pic>
      <p:sp>
        <p:nvSpPr>
          <p:cNvPr id="16" name="Fumetto 4 15">
            <a:extLst>
              <a:ext uri="{FF2B5EF4-FFF2-40B4-BE49-F238E27FC236}">
                <a16:creationId xmlns:a16="http://schemas.microsoft.com/office/drawing/2014/main" id="{279EE086-0418-9C4A-FEBB-2445067534EC}"/>
              </a:ext>
            </a:extLst>
          </p:cNvPr>
          <p:cNvSpPr/>
          <p:nvPr/>
        </p:nvSpPr>
        <p:spPr>
          <a:xfrm>
            <a:off x="4232606" y="1273628"/>
            <a:ext cx="6183086" cy="1665514"/>
          </a:xfrm>
          <a:prstGeom prst="cloudCallout">
            <a:avLst>
              <a:gd name="adj1" fmla="val -58157"/>
              <a:gd name="adj2" fmla="val 370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BD59535-5445-D79F-B85D-C14ECE8101F4}"/>
              </a:ext>
            </a:extLst>
          </p:cNvPr>
          <p:cNvSpPr txBox="1"/>
          <p:nvPr/>
        </p:nvSpPr>
        <p:spPr>
          <a:xfrm>
            <a:off x="5168777" y="1535863"/>
            <a:ext cx="4310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Ciao </a:t>
            </a:r>
            <a:r>
              <a:rPr lang="it-IT" dirty="0" err="1"/>
              <a:t>Chat.gpt</a:t>
            </a:r>
            <a:r>
              <a:rPr lang="it-IT" dirty="0"/>
              <a:t>, potresti farmi l’edizione digitale del </a:t>
            </a:r>
            <a:r>
              <a:rPr lang="it-IT" i="1" dirty="0"/>
              <a:t>De </a:t>
            </a:r>
            <a:r>
              <a:rPr lang="it-IT" i="1" dirty="0" err="1"/>
              <a:t>consolatione</a:t>
            </a:r>
            <a:r>
              <a:rPr lang="it-IT" i="1" dirty="0"/>
              <a:t> </a:t>
            </a:r>
            <a:r>
              <a:rPr lang="it-IT" i="1" dirty="0" err="1"/>
              <a:t>philosophiae</a:t>
            </a:r>
            <a:r>
              <a:rPr lang="it-IT" i="1" dirty="0"/>
              <a:t> </a:t>
            </a:r>
            <a:r>
              <a:rPr lang="it-IT" dirty="0"/>
              <a:t>di Boezio?</a:t>
            </a:r>
          </a:p>
        </p:txBody>
      </p:sp>
    </p:spTree>
    <p:extLst>
      <p:ext uri="{BB962C8B-B14F-4D97-AF65-F5344CB8AC3E}">
        <p14:creationId xmlns:p14="http://schemas.microsoft.com/office/powerpoint/2010/main" val="339498048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C0D6C-DE4C-E450-DAD0-A77C3464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DE9E623-98DE-0EEA-B58D-EF651FAA4069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Le edizioni digitali: cosa sono?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990F487-42DE-FCD8-D917-509E29409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58" b="5543"/>
          <a:stretch>
            <a:fillRect/>
          </a:stretch>
        </p:blipFill>
        <p:spPr>
          <a:xfrm>
            <a:off x="1066799" y="1090790"/>
            <a:ext cx="9853061" cy="483837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117F132-E55F-C552-B46D-E55B5B78F235}"/>
              </a:ext>
            </a:extLst>
          </p:cNvPr>
          <p:cNvSpPr txBox="1"/>
          <p:nvPr/>
        </p:nvSpPr>
        <p:spPr>
          <a:xfrm>
            <a:off x="2981884" y="6139965"/>
            <a:ext cx="60976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latin typeface="Helvetica" pitchFamily="2" charset="0"/>
              </a:rPr>
              <a:t>https://vangoghletters.org/vg/letters.html</a:t>
            </a:r>
          </a:p>
        </p:txBody>
      </p:sp>
    </p:spTree>
    <p:extLst>
      <p:ext uri="{BB962C8B-B14F-4D97-AF65-F5344CB8AC3E}">
        <p14:creationId xmlns:p14="http://schemas.microsoft.com/office/powerpoint/2010/main" val="330098368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51BF2-8E07-4F69-8881-6EC281DCF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E3F620-AC78-6C61-9F84-82B841E26495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Le edizioni digitali: cosa sono?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754D3B1-D695-CF3E-5E64-DE9BD63E1976}"/>
              </a:ext>
            </a:extLst>
          </p:cNvPr>
          <p:cNvSpPr txBox="1"/>
          <p:nvPr/>
        </p:nvSpPr>
        <p:spPr>
          <a:xfrm>
            <a:off x="4345633" y="6214646"/>
            <a:ext cx="33701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latin typeface="Helvetica" pitchFamily="2" charset="0"/>
              </a:rPr>
              <a:t>https://www.rhodomanologia.de/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3CC2FC-6887-37D1-5740-FE7ED1E03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80" b="4444"/>
          <a:stretch>
            <a:fillRect/>
          </a:stretch>
        </p:blipFill>
        <p:spPr>
          <a:xfrm>
            <a:off x="1434164" y="1140406"/>
            <a:ext cx="9323672" cy="457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7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0081E-D91C-1878-AE5D-F3C45BA9E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8592797-7313-1D26-1E3E-98F8E6154C5B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Le edizioni digitali: cosa sono?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DADD22A-32A7-DFF7-0F78-40AF41E6025C}"/>
              </a:ext>
            </a:extLst>
          </p:cNvPr>
          <p:cNvSpPr txBox="1"/>
          <p:nvPr/>
        </p:nvSpPr>
        <p:spPr>
          <a:xfrm>
            <a:off x="3220234" y="6091535"/>
            <a:ext cx="59076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dirty="0">
                <a:latin typeface="Helvetica" pitchFamily="2" charset="0"/>
              </a:rPr>
              <a:t>http://</a:t>
            </a:r>
            <a:r>
              <a:rPr lang="it-IT" sz="1600" dirty="0" err="1">
                <a:latin typeface="Helvetica" pitchFamily="2" charset="0"/>
              </a:rPr>
              <a:t>dossiersanmacutodigitale.sismelfirenze.it</a:t>
            </a:r>
            <a:r>
              <a:rPr lang="it-IT" sz="1600" dirty="0">
                <a:latin typeface="Helvetica" pitchFamily="2" charset="0"/>
              </a:rPr>
              <a:t>/</a:t>
            </a:r>
          </a:p>
        </p:txBody>
      </p:sp>
      <p:pic>
        <p:nvPicPr>
          <p:cNvPr id="3" name="Immagine 2" descr="Screenshot 2026-09-23 193637.png">
            <a:extLst>
              <a:ext uri="{FF2B5EF4-FFF2-40B4-BE49-F238E27FC236}">
                <a16:creationId xmlns:a16="http://schemas.microsoft.com/office/drawing/2014/main" id="{3732F2AA-0948-0771-08A6-3724B5FC2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473023"/>
            <a:ext cx="7772400" cy="391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0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6732F-C504-EC19-8043-E24E28A29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F62295DF-3C79-03E5-D358-36F62D4E5EEB}"/>
              </a:ext>
            </a:extLst>
          </p:cNvPr>
          <p:cNvSpPr txBox="1"/>
          <p:nvPr/>
        </p:nvSpPr>
        <p:spPr>
          <a:xfrm>
            <a:off x="679622" y="605480"/>
            <a:ext cx="10799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anose="020B0604020202020204" pitchFamily="34" charset="0"/>
                <a:ea typeface="Palatino" pitchFamily="2" charset="77"/>
                <a:cs typeface="Helvetica" panose="020B0604020202020204" pitchFamily="34" charset="0"/>
              </a:rPr>
              <a:t>Un nuovo paradigma</a:t>
            </a:r>
          </a:p>
        </p:txBody>
      </p: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89061A16-BCB3-8C53-A3F6-7D058F7772C5}"/>
              </a:ext>
            </a:extLst>
          </p:cNvPr>
          <p:cNvCxnSpPr/>
          <p:nvPr/>
        </p:nvCxnSpPr>
        <p:spPr>
          <a:xfrm>
            <a:off x="766119" y="1445741"/>
            <a:ext cx="1061445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D4F0518-58EE-3537-F46D-21EF37AB4662}"/>
              </a:ext>
            </a:extLst>
          </p:cNvPr>
          <p:cNvSpPr txBox="1"/>
          <p:nvPr/>
        </p:nvSpPr>
        <p:spPr>
          <a:xfrm>
            <a:off x="766119" y="2026507"/>
            <a:ext cx="455964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Oltre i limiti della carta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Apparati completi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Testi multipli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Rapporto testo-immagine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Minori costi per il lettore e ampia diffusione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Possibilità di aggiornare i risultati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dirty="0">
              <a:latin typeface="Goudy Old Style" panose="02020502050305020303" pitchFamily="18" charset="77"/>
            </a:endParaRP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FD131905-49D4-31E7-BC59-7A49CD66B22E}"/>
              </a:ext>
            </a:extLst>
          </p:cNvPr>
          <p:cNvCxnSpPr>
            <a:cxnSpLocks/>
          </p:cNvCxnSpPr>
          <p:nvPr/>
        </p:nvCxnSpPr>
        <p:spPr>
          <a:xfrm>
            <a:off x="6203091" y="1927653"/>
            <a:ext cx="0" cy="44113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F7A7790-24E7-84EE-B967-0234B67FFC90}"/>
              </a:ext>
            </a:extLst>
          </p:cNvPr>
          <p:cNvSpPr txBox="1"/>
          <p:nvPr/>
        </p:nvSpPr>
        <p:spPr>
          <a:xfrm>
            <a:off x="6771503" y="2033373"/>
            <a:ext cx="47079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Rischio di nascondersi dietro allo strumento (</a:t>
            </a:r>
            <a:r>
              <a:rPr lang="it-IT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New </a:t>
            </a:r>
            <a:r>
              <a:rPr lang="it-IT" sz="24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Philology</a:t>
            </a:r>
            <a:r>
              <a:rPr lang="it-IT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archivi digitali) e di diventare archivisti più che editori </a:t>
            </a:r>
          </a:p>
        </p:txBody>
      </p:sp>
      <p:sp>
        <p:nvSpPr>
          <p:cNvPr id="13" name="AutoShape 2" descr="Apple Watch Series 10 GPS, Cassa 42 mm in alluminio color argento con  Cinturino Sport denim - M/L">
            <a:extLst>
              <a:ext uri="{FF2B5EF4-FFF2-40B4-BE49-F238E27FC236}">
                <a16:creationId xmlns:a16="http://schemas.microsoft.com/office/drawing/2014/main" id="{CF4D0F24-B598-9AF2-AA27-982BDE1F32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72649" y="3474308"/>
            <a:ext cx="5449330" cy="172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BA9943-EF10-C354-03C6-35FD72277BE7}"/>
              </a:ext>
            </a:extLst>
          </p:cNvPr>
          <p:cNvSpPr txBox="1"/>
          <p:nvPr/>
        </p:nvSpPr>
        <p:spPr>
          <a:xfrm>
            <a:off x="6771503" y="4133334"/>
            <a:ext cx="47079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Problemi: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Progetti di grandi dimensioni, conoscenze informatiche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Obsolescenza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>
                <a:latin typeface="Helvetica" panose="020B0604020202020204" pitchFamily="34" charset="0"/>
                <a:cs typeface="Helvetica" panose="020B0604020202020204" pitchFamily="34" charset="0"/>
              </a:rPr>
              <a:t>Controllo dei contenuti</a:t>
            </a:r>
          </a:p>
        </p:txBody>
      </p:sp>
    </p:spTree>
    <p:extLst>
      <p:ext uri="{BB962C8B-B14F-4D97-AF65-F5344CB8AC3E}">
        <p14:creationId xmlns:p14="http://schemas.microsoft.com/office/powerpoint/2010/main" val="2653418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CC3C5-D3A6-2ECD-E75C-3224E186F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196203-6B18-7DC1-3AE0-ABED5BE5395D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Il linguaggio di marcatura XML-TEI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E2018FE-ACE7-6A13-B47B-6FCE79D4C82C}"/>
              </a:ext>
            </a:extLst>
          </p:cNvPr>
          <p:cNvSpPr txBox="1"/>
          <p:nvPr/>
        </p:nvSpPr>
        <p:spPr>
          <a:xfrm>
            <a:off x="5277506" y="6368534"/>
            <a:ext cx="337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https://www.tei-c.org/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495F5C-B46A-F34A-986E-8F2F904E36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8702" r="842" b="4444"/>
          <a:stretch>
            <a:fillRect/>
          </a:stretch>
        </p:blipFill>
        <p:spPr>
          <a:xfrm>
            <a:off x="1033111" y="1073005"/>
            <a:ext cx="10125777" cy="498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2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0779A-819E-0C20-D303-91F227739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96E3BA7-641B-BF60-14D5-A51BBE9A9120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Il linguaggio di marcatura XML-TEI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1015D85-6A02-D6FB-002C-5437112C5C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63" t="9334" r="37963" b="24889"/>
          <a:stretch>
            <a:fillRect/>
          </a:stretch>
        </p:blipFill>
        <p:spPr>
          <a:xfrm>
            <a:off x="4500880" y="1173480"/>
            <a:ext cx="319024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63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9D41D-D921-FF73-C30D-45EDF4D0C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13EF97-F68B-E780-AC4C-6B204AA80A7A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Il linguaggio di marcatura XML-TEI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E04BF4-CB89-556D-DC7C-869AEEE4A70E}"/>
              </a:ext>
            </a:extLst>
          </p:cNvPr>
          <p:cNvSpPr txBox="1"/>
          <p:nvPr/>
        </p:nvSpPr>
        <p:spPr>
          <a:xfrm>
            <a:off x="5277506" y="6368534"/>
            <a:ext cx="337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https://www.tei-c.org/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723FF1-8EDD-DB05-6698-3B0316892BEF}"/>
              </a:ext>
            </a:extLst>
          </p:cNvPr>
          <p:cNvSpPr txBox="1"/>
          <p:nvPr/>
        </p:nvSpPr>
        <p:spPr>
          <a:xfrm>
            <a:off x="468086" y="1366897"/>
            <a:ext cx="115911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1400" b="1" dirty="0">
                <a:latin typeface="+mn-lt"/>
              </a:rPr>
              <a:t>&lt;TEI&gt;</a:t>
            </a:r>
            <a:r>
              <a:rPr lang="it-IT" sz="1400" dirty="0"/>
              <a:t>: Contiene l’intero documento.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teiHeader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Raccoglie i metadati dell’edizione.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fileDesc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Descrizione bibliografica del file.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titleStmt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Titolo e responsabilità dell’edizione. 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</a:t>
            </a:r>
            <a:r>
              <a:rPr lang="it-IT" sz="1400" dirty="0" err="1">
                <a:latin typeface="+mn-lt"/>
              </a:rPr>
              <a:t>title</a:t>
            </a:r>
            <a:r>
              <a:rPr lang="it-IT" sz="1400" dirty="0">
                <a:latin typeface="+mn-lt"/>
              </a:rPr>
              <a:t>&gt;</a:t>
            </a:r>
            <a:r>
              <a:rPr lang="it-IT" sz="1400" dirty="0"/>
              <a:t>: Titolo dell’opera. 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</a:t>
            </a:r>
            <a:r>
              <a:rPr lang="it-IT" sz="1400" dirty="0" err="1">
                <a:latin typeface="+mn-lt"/>
              </a:rPr>
              <a:t>author</a:t>
            </a:r>
            <a:r>
              <a:rPr lang="it-IT" sz="1400" dirty="0">
                <a:latin typeface="+mn-lt"/>
              </a:rPr>
              <a:t>&gt;</a:t>
            </a:r>
            <a:r>
              <a:rPr lang="it-IT" sz="1400" dirty="0"/>
              <a:t>: Autore dell’opera. 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&lt;editor&gt;</a:t>
            </a:r>
            <a:r>
              <a:rPr lang="it-IT" sz="1400" dirty="0"/>
              <a:t>: Curatore dell’edizione.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publicationStmt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Informazioni sulla pubblicazione o distribuzione.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sourceDesc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Descrizione delle fonti utilizzate.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encodingDesc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Informazioni sui criteri di codifica.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</a:t>
            </a:r>
            <a:r>
              <a:rPr lang="it-IT" sz="1400" b="1" dirty="0" err="1">
                <a:latin typeface="+mn-lt"/>
              </a:rPr>
              <a:t>editorialDecl</a:t>
            </a:r>
            <a:r>
              <a:rPr lang="it-IT" sz="1400" b="1" dirty="0">
                <a:latin typeface="+mn-lt"/>
              </a:rPr>
              <a:t>&gt;</a:t>
            </a:r>
            <a:r>
              <a:rPr lang="it-IT" sz="1400" dirty="0"/>
              <a:t>: Criteri editoriali, come normalizzazione ortografica, scioglimento delle abbreviazioni e trattamento delle varianti.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&lt;text&gt;</a:t>
            </a:r>
            <a:r>
              <a:rPr lang="it-IT" sz="1400" dirty="0"/>
              <a:t>: Contiene il testo dell’opera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&lt;front&gt;</a:t>
            </a:r>
            <a:r>
              <a:rPr lang="it-IT" sz="1400" dirty="0"/>
              <a:t>: Materiale preliminare facoltativo, come prefazioni o introduzioni.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&lt;body&gt;</a:t>
            </a:r>
            <a:r>
              <a:rPr lang="it-IT" sz="1400" dirty="0"/>
              <a:t>: Corpo principale del testo.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&lt;div&gt;</a:t>
            </a:r>
            <a:r>
              <a:rPr lang="it-IT" sz="1400" dirty="0"/>
              <a:t>: Divisione strutturale, come un libro o un capitolo; può contenere altre </a:t>
            </a:r>
            <a:r>
              <a:rPr lang="it-IT" sz="1400" dirty="0">
                <a:latin typeface="+mn-lt"/>
              </a:rPr>
              <a:t>&lt;div&gt;</a:t>
            </a:r>
            <a:r>
              <a:rPr lang="it-IT" sz="1400" dirty="0"/>
              <a:t>. 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&lt;head&gt;</a:t>
            </a:r>
            <a:r>
              <a:rPr lang="it-IT" sz="1400" dirty="0"/>
              <a:t>: Titolo della divisione. 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&lt;p&gt;</a:t>
            </a:r>
            <a:r>
              <a:rPr lang="it-IT" sz="1400" dirty="0"/>
              <a:t>: Paragrafo, per il testo in prosa. </a:t>
            </a:r>
          </a:p>
          <a:p>
            <a:pPr marL="1600200" lvl="3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&lt;lg&gt;</a:t>
            </a:r>
            <a:r>
              <a:rPr lang="it-IT" sz="1400" dirty="0"/>
              <a:t>: Gruppo di versi, per il testo poetico. </a:t>
            </a:r>
          </a:p>
          <a:p>
            <a:pPr marL="2057400" lvl="4" indent="-228600">
              <a:buFont typeface="Arial" panose="020B0604020202020204" pitchFamily="34" charset="0"/>
              <a:buChar char="•"/>
            </a:pPr>
            <a:r>
              <a:rPr lang="it-IT" sz="1400" dirty="0">
                <a:latin typeface="+mn-lt"/>
              </a:rPr>
              <a:t>&lt;l&gt;</a:t>
            </a:r>
            <a:r>
              <a:rPr lang="it-IT" sz="1400" dirty="0"/>
              <a:t>: Singolo verso.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b="1" dirty="0">
                <a:latin typeface="+mn-lt"/>
              </a:rPr>
              <a:t>&lt;back&gt;</a:t>
            </a:r>
            <a:r>
              <a:rPr lang="it-IT" sz="1400" dirty="0"/>
              <a:t>: Materiale finale facoltativo, come appendici, glossari o indici</a:t>
            </a:r>
          </a:p>
        </p:txBody>
      </p:sp>
    </p:spTree>
    <p:extLst>
      <p:ext uri="{BB962C8B-B14F-4D97-AF65-F5344CB8AC3E}">
        <p14:creationId xmlns:p14="http://schemas.microsoft.com/office/powerpoint/2010/main" val="66806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D4F99-1C37-7F2D-F9A3-85015EB56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03AF4E1-3858-6BB7-498D-F169C6D05F55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Il linguaggio di marcatura XML-TEI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6DA5BCD-F444-3443-A638-6E99031E1260}"/>
              </a:ext>
            </a:extLst>
          </p:cNvPr>
          <p:cNvSpPr txBox="1"/>
          <p:nvPr/>
        </p:nvSpPr>
        <p:spPr>
          <a:xfrm>
            <a:off x="5277506" y="6368534"/>
            <a:ext cx="337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https://www.tei-c.org/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134205F-9E1B-5834-37F5-BCF219AF8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317"/>
            <a:ext cx="12192000" cy="513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4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2B7FA-018E-487C-0FBB-67DAD8EEC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7C479F6-511C-F464-EC13-9155A2BCEBA3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Il linguaggio di marcatura XML-TEI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0981BC1-0383-2ADB-A56F-D29C7E1E0B7E}"/>
              </a:ext>
            </a:extLst>
          </p:cNvPr>
          <p:cNvSpPr txBox="1"/>
          <p:nvPr/>
        </p:nvSpPr>
        <p:spPr>
          <a:xfrm>
            <a:off x="5277506" y="6368534"/>
            <a:ext cx="337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https://www.tei-c.org/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0FEA803-D222-02D8-C2EA-36A847B29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4114"/>
            <a:ext cx="12192000" cy="426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8795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0315B-4469-8A71-AB58-F24F01883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A024391-4620-26FA-AEC6-8C389A140C23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Il linguaggio di marcatura XML-TEI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13FD116-1BC8-DC41-C647-0A455368EC28}"/>
              </a:ext>
            </a:extLst>
          </p:cNvPr>
          <p:cNvSpPr txBox="1"/>
          <p:nvPr/>
        </p:nvSpPr>
        <p:spPr>
          <a:xfrm>
            <a:off x="5277506" y="6368534"/>
            <a:ext cx="337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https://www.tei-c.org/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6EA261E-79DC-03DE-DCE2-CA82F9337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8355"/>
            <a:ext cx="12192000" cy="496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9246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1C0F0-E8D0-B6B3-25E0-576DC5843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65F07D5-A06A-8CEB-FB97-6F0442275584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 parser e la pubblicazione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D9F6BF-A9E4-3CAF-2625-B1F3C3E6FB44}"/>
              </a:ext>
            </a:extLst>
          </p:cNvPr>
          <p:cNvSpPr txBox="1"/>
          <p:nvPr/>
        </p:nvSpPr>
        <p:spPr>
          <a:xfrm>
            <a:off x="4264183" y="6384374"/>
            <a:ext cx="48542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https://sourceforge.net/projects/evt-project/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05C0CE3-A319-CE29-2790-2D6F568C8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80" r="1158" b="4444"/>
          <a:stretch>
            <a:fillRect/>
          </a:stretch>
        </p:blipFill>
        <p:spPr>
          <a:xfrm>
            <a:off x="733124" y="766465"/>
            <a:ext cx="11125200" cy="552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5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D5CE-537A-C32B-F564-40B6319C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25FE8E9-0CAA-D918-C508-9572CA6BC8EA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I parser e la pubblicazione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03B2A4B-5692-A01C-EAAB-7DA436983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6" y="1212448"/>
            <a:ext cx="5627914" cy="25413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527625C-C617-3067-888F-41D6CB261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376" y="4019575"/>
            <a:ext cx="5922366" cy="26358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41D9F99E-BCCD-B907-0B77-5D5D10660621}"/>
                  </a:ext>
                </a:extLst>
              </p14:cNvPr>
              <p14:cNvContentPartPr/>
              <p14:nvPr/>
            </p14:nvContentPartPr>
            <p14:xfrm>
              <a:off x="9463393" y="4928887"/>
              <a:ext cx="1199520" cy="3240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41D9F99E-BCCD-B907-0B77-5D5D106606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09753" y="4821247"/>
                <a:ext cx="1307160" cy="2480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A1CAA8-D50F-E1A3-8EA7-9FB7890ACE3E}"/>
              </a:ext>
            </a:extLst>
          </p:cNvPr>
          <p:cNvSpPr txBox="1"/>
          <p:nvPr/>
        </p:nvSpPr>
        <p:spPr>
          <a:xfrm>
            <a:off x="1256116" y="5191255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Struttura della cartella EVT</a:t>
            </a:r>
          </a:p>
        </p:txBody>
      </p:sp>
    </p:spTree>
    <p:extLst>
      <p:ext uri="{BB962C8B-B14F-4D97-AF65-F5344CB8AC3E}">
        <p14:creationId xmlns:p14="http://schemas.microsoft.com/office/powerpoint/2010/main" val="101437103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242EA-67FF-E271-562D-77C3B5BA3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866BA49-756B-93E6-8347-DC782856DDBB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… e chatbot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F8AB3C1-735B-7C8B-9D59-0B43703468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29109" y="2341211"/>
            <a:ext cx="4038586" cy="3405579"/>
          </a:xfrm>
          <a:prstGeom prst="rect">
            <a:avLst/>
          </a:prstGeom>
        </p:spPr>
      </p:pic>
      <p:sp>
        <p:nvSpPr>
          <p:cNvPr id="16" name="Fumetto 4 15">
            <a:extLst>
              <a:ext uri="{FF2B5EF4-FFF2-40B4-BE49-F238E27FC236}">
                <a16:creationId xmlns:a16="http://schemas.microsoft.com/office/drawing/2014/main" id="{E54B67A5-611A-AA22-54D8-FAEA1FB54546}"/>
              </a:ext>
            </a:extLst>
          </p:cNvPr>
          <p:cNvSpPr/>
          <p:nvPr/>
        </p:nvSpPr>
        <p:spPr>
          <a:xfrm>
            <a:off x="4232606" y="1273628"/>
            <a:ext cx="6183086" cy="1665514"/>
          </a:xfrm>
          <a:prstGeom prst="cloudCallout">
            <a:avLst>
              <a:gd name="adj1" fmla="val -58157"/>
              <a:gd name="adj2" fmla="val 3701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83C5B92-FA64-3CB9-4E4A-140AECDE664B}"/>
              </a:ext>
            </a:extLst>
          </p:cNvPr>
          <p:cNvSpPr txBox="1"/>
          <p:nvPr/>
        </p:nvSpPr>
        <p:spPr>
          <a:xfrm>
            <a:off x="5168777" y="1535863"/>
            <a:ext cx="4310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Ciao </a:t>
            </a:r>
            <a:r>
              <a:rPr lang="it-IT" dirty="0" err="1"/>
              <a:t>Chat.gpt</a:t>
            </a:r>
            <a:r>
              <a:rPr lang="it-IT" dirty="0"/>
              <a:t>, potresti farmi l’edizione digitale del </a:t>
            </a:r>
            <a:r>
              <a:rPr lang="it-IT" i="1" dirty="0"/>
              <a:t>De </a:t>
            </a:r>
            <a:r>
              <a:rPr lang="it-IT" i="1" dirty="0" err="1"/>
              <a:t>consolatione</a:t>
            </a:r>
            <a:r>
              <a:rPr lang="it-IT" i="1" dirty="0"/>
              <a:t> </a:t>
            </a:r>
            <a:r>
              <a:rPr lang="it-IT" i="1" dirty="0" err="1"/>
              <a:t>philosophiae</a:t>
            </a:r>
            <a:r>
              <a:rPr lang="it-IT" i="1" dirty="0"/>
              <a:t> </a:t>
            </a:r>
            <a:r>
              <a:rPr lang="it-IT" dirty="0"/>
              <a:t>di Boezio?</a:t>
            </a:r>
          </a:p>
        </p:txBody>
      </p:sp>
    </p:spTree>
    <p:extLst>
      <p:ext uri="{BB962C8B-B14F-4D97-AF65-F5344CB8AC3E}">
        <p14:creationId xmlns:p14="http://schemas.microsoft.com/office/powerpoint/2010/main" val="86453278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4B0CA-24EC-6A93-252E-37A8C27DF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2E5D8BA-7503-8125-166F-57ED9676B82C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Considerazioni generali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EA98094-68E5-23C7-66F8-FD422BB61A12}"/>
              </a:ext>
            </a:extLst>
          </p:cNvPr>
          <p:cNvSpPr txBox="1"/>
          <p:nvPr/>
        </p:nvSpPr>
        <p:spPr>
          <a:xfrm>
            <a:off x="751114" y="1251857"/>
            <a:ext cx="378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Non riproducibilità del risultato </a:t>
            </a:r>
          </a:p>
          <a:p>
            <a:r>
              <a:rPr lang="it-IT" dirty="0">
                <a:latin typeface="Helvetica" pitchFamily="2" charset="0"/>
              </a:rPr>
              <a:t>(modello non deterministico)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099384F-993A-97E1-22BA-039CEE23E3CB}"/>
              </a:ext>
            </a:extLst>
          </p:cNvPr>
          <p:cNvSpPr txBox="1"/>
          <p:nvPr/>
        </p:nvSpPr>
        <p:spPr>
          <a:xfrm>
            <a:off x="4348843" y="2846727"/>
            <a:ext cx="3363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atin typeface="Helvetica" pitchFamily="2" charset="0"/>
            </a:endParaRPr>
          </a:p>
          <a:p>
            <a:r>
              <a:rPr lang="it-IT" dirty="0">
                <a:latin typeface="Helvetica" pitchFamily="2" charset="0"/>
              </a:rPr>
              <a:t>Come posso verificare i risultati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B8EF158-DDE5-9796-4F74-249EDB43BA31}"/>
              </a:ext>
            </a:extLst>
          </p:cNvPr>
          <p:cNvSpPr txBox="1"/>
          <p:nvPr/>
        </p:nvSpPr>
        <p:spPr>
          <a:xfrm>
            <a:off x="7467600" y="1343016"/>
            <a:ext cx="354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Risultati temporanei e privati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90DE0C3-3E65-8824-CCB3-11D2ED26171B}"/>
              </a:ext>
            </a:extLst>
          </p:cNvPr>
          <p:cNvSpPr txBox="1"/>
          <p:nvPr/>
        </p:nvSpPr>
        <p:spPr>
          <a:xfrm>
            <a:off x="751114" y="4155441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Allucinazioni </a:t>
            </a:r>
            <a:r>
              <a:rPr lang="it-IT" i="1" dirty="0">
                <a:latin typeface="Helvetica" pitchFamily="2" charset="0"/>
              </a:rPr>
              <a:t>(black-box</a:t>
            </a:r>
            <a:r>
              <a:rPr lang="it-IT" dirty="0">
                <a:latin typeface="Helvetica" pitchFamily="2" charset="0"/>
              </a:rPr>
              <a:t>) e </a:t>
            </a:r>
            <a:r>
              <a:rPr lang="it-IT" i="1" dirty="0" err="1">
                <a:latin typeface="Helvetica" pitchFamily="2" charset="0"/>
              </a:rPr>
              <a:t>bias</a:t>
            </a:r>
            <a:r>
              <a:rPr lang="it-IT" i="1" dirty="0">
                <a:latin typeface="Helvetica" pitchFamily="2" charset="0"/>
              </a:rPr>
              <a:t> </a:t>
            </a:r>
            <a:r>
              <a:rPr lang="it-IT" dirty="0">
                <a:latin typeface="Helvetica" pitchFamily="2" charset="0"/>
              </a:rPr>
              <a:t>(data set non controllato)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37E01D-6147-DCA2-2D4D-E35BD2EC740C}"/>
              </a:ext>
            </a:extLst>
          </p:cNvPr>
          <p:cNvSpPr txBox="1"/>
          <p:nvPr/>
        </p:nvSpPr>
        <p:spPr>
          <a:xfrm>
            <a:off x="751114" y="4902089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Importanza del </a:t>
            </a:r>
            <a:r>
              <a:rPr lang="it-IT" i="1" dirty="0">
                <a:latin typeface="Helvetica" pitchFamily="2" charset="0"/>
              </a:rPr>
              <a:t>prompt engineering </a:t>
            </a:r>
          </a:p>
          <a:p>
            <a:r>
              <a:rPr lang="it-IT" sz="1400" i="1" dirty="0">
                <a:latin typeface="Helvetica" pitchFamily="2" charset="0"/>
              </a:rPr>
              <a:t>(persona </a:t>
            </a:r>
            <a:r>
              <a:rPr lang="it-IT" sz="1400" i="1" dirty="0" err="1">
                <a:latin typeface="Helvetica" pitchFamily="2" charset="0"/>
              </a:rPr>
              <a:t>prompting</a:t>
            </a:r>
            <a:r>
              <a:rPr lang="it-IT" sz="1400" i="1" dirty="0">
                <a:latin typeface="Helvetica" pitchFamily="2" charset="0"/>
              </a:rPr>
              <a:t>, </a:t>
            </a:r>
            <a:r>
              <a:rPr lang="it-IT" sz="1400" i="1" dirty="0" err="1">
                <a:latin typeface="Helvetica" pitchFamily="2" charset="0"/>
              </a:rPr>
              <a:t>emotional</a:t>
            </a:r>
            <a:r>
              <a:rPr lang="it-IT" sz="1400" i="1" dirty="0">
                <a:latin typeface="Helvetica" pitchFamily="2" charset="0"/>
              </a:rPr>
              <a:t> </a:t>
            </a:r>
            <a:r>
              <a:rPr lang="it-IT" sz="1400" i="1" dirty="0" err="1">
                <a:latin typeface="Helvetica" pitchFamily="2" charset="0"/>
              </a:rPr>
              <a:t>prompting</a:t>
            </a:r>
            <a:r>
              <a:rPr lang="it-IT" sz="1400" i="1" dirty="0">
                <a:latin typeface="Helvetica" pitchFamily="2" charset="0"/>
              </a:rPr>
              <a:t>, </a:t>
            </a:r>
            <a:r>
              <a:rPr lang="it-IT" sz="1400" i="1" dirty="0" err="1">
                <a:latin typeface="Helvetica" pitchFamily="2" charset="0"/>
              </a:rPr>
              <a:t>reflection</a:t>
            </a:r>
            <a:r>
              <a:rPr lang="it-IT" sz="1400" i="1" dirty="0">
                <a:latin typeface="Helvetica" pitchFamily="2" charset="0"/>
              </a:rPr>
              <a:t> </a:t>
            </a:r>
            <a:r>
              <a:rPr lang="it-IT" sz="1400" i="1" dirty="0" err="1">
                <a:latin typeface="Helvetica" pitchFamily="2" charset="0"/>
              </a:rPr>
              <a:t>prompting</a:t>
            </a:r>
            <a:r>
              <a:rPr lang="it-IT" sz="1400" i="1" dirty="0">
                <a:latin typeface="Helvetica" pitchFamily="2" charset="0"/>
              </a:rPr>
              <a:t>, chain of </a:t>
            </a:r>
            <a:r>
              <a:rPr lang="it-IT" sz="1400" i="1" dirty="0" err="1">
                <a:latin typeface="Helvetica" pitchFamily="2" charset="0"/>
              </a:rPr>
              <a:t>though</a:t>
            </a:r>
            <a:r>
              <a:rPr lang="it-IT" sz="1400" i="1" dirty="0">
                <a:latin typeface="Helvetica" pitchFamily="2" charset="0"/>
              </a:rPr>
              <a:t> …) </a:t>
            </a:r>
            <a:endParaRPr lang="it-IT" sz="1400" dirty="0">
              <a:latin typeface="Helvetica" pitchFamily="2" charset="0"/>
            </a:endParaRPr>
          </a:p>
        </p:txBody>
      </p: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74446EDE-07E0-CB3C-F861-3A9CA6608A02}"/>
              </a:ext>
            </a:extLst>
          </p:cNvPr>
          <p:cNvCxnSpPr>
            <a:cxnSpLocks/>
            <a:stCxn id="2" idx="2"/>
            <a:endCxn id="3" idx="1"/>
          </p:cNvCxnSpPr>
          <p:nvPr/>
        </p:nvCxnSpPr>
        <p:spPr>
          <a:xfrm>
            <a:off x="2645229" y="1898188"/>
            <a:ext cx="1703614" cy="127170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a freccia 13">
            <a:extLst>
              <a:ext uri="{FF2B5EF4-FFF2-40B4-BE49-F238E27FC236}">
                <a16:creationId xmlns:a16="http://schemas.microsoft.com/office/drawing/2014/main" id="{3278CCD7-C021-8E00-7516-B59A5E09179B}"/>
              </a:ext>
            </a:extLst>
          </p:cNvPr>
          <p:cNvCxnSpPr>
            <a:cxnSpLocks/>
            <a:stCxn id="5" idx="2"/>
            <a:endCxn id="3" idx="3"/>
          </p:cNvCxnSpPr>
          <p:nvPr/>
        </p:nvCxnSpPr>
        <p:spPr>
          <a:xfrm flipH="1">
            <a:off x="7712529" y="1712348"/>
            <a:ext cx="1529443" cy="1457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74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D9316-24D6-B792-96BA-79A0F7344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5219A5B-BBB1-D099-2682-091F5567B8CF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Trascrizione delle fonti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DB01814-FE7D-20BA-0977-A45E477F0055}"/>
              </a:ext>
            </a:extLst>
          </p:cNvPr>
          <p:cNvSpPr txBox="1"/>
          <p:nvPr/>
        </p:nvSpPr>
        <p:spPr>
          <a:xfrm>
            <a:off x="751114" y="1251857"/>
            <a:ext cx="54210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HTR (OCR + LLM)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Risultati ottimi 99,8% (ma controllo umano sempre necessario)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Dimensioni data set (</a:t>
            </a:r>
            <a:r>
              <a:rPr lang="it-IT" dirty="0" err="1">
                <a:latin typeface="Helvetica" pitchFamily="2" charset="0"/>
              </a:rPr>
              <a:t>supermodelli</a:t>
            </a:r>
            <a:r>
              <a:rPr lang="it-IT" dirty="0">
                <a:latin typeface="Helvetica" pitchFamily="2" charset="0"/>
              </a:rPr>
              <a:t>, modelli pubblici)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Apprendono lo scioglimento delle abbreviazioni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Grandi difficoltà nella normalizzazione grafica</a:t>
            </a:r>
          </a:p>
          <a:p>
            <a:pPr marL="285750" indent="-285750">
              <a:buFontTx/>
              <a:buChar char="-"/>
            </a:pPr>
            <a:r>
              <a:rPr lang="it-IT" u="sng" dirty="0">
                <a:latin typeface="Helvetica" pitchFamily="2" charset="0"/>
              </a:rPr>
              <a:t>Non è un chatbot ma uno strumento </a:t>
            </a:r>
            <a:r>
              <a:rPr lang="it-IT" i="1" u="sng" dirty="0">
                <a:latin typeface="Helvetica" pitchFamily="2" charset="0"/>
              </a:rPr>
              <a:t>ad hoc</a:t>
            </a:r>
          </a:p>
          <a:p>
            <a:pPr marL="285750" indent="-285750">
              <a:buFontTx/>
              <a:buChar char="-"/>
            </a:pPr>
            <a:endParaRPr lang="it-IT" dirty="0">
              <a:latin typeface="Helvetica" pitchFamily="2" charset="0"/>
            </a:endParaRPr>
          </a:p>
        </p:txBody>
      </p:sp>
      <p:pic>
        <p:nvPicPr>
          <p:cNvPr id="9" name="Picture 4" descr="Transkribus - Unlocking the past with AI">
            <a:extLst>
              <a:ext uri="{FF2B5EF4-FFF2-40B4-BE49-F238E27FC236}">
                <a16:creationId xmlns:a16="http://schemas.microsoft.com/office/drawing/2014/main" id="{4678E868-FFD2-FA4E-8F14-E9C644F26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818" y="1513969"/>
            <a:ext cx="3404500" cy="191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C281208-8AFF-A72A-5613-A8C4A8DBCFFB}"/>
              </a:ext>
            </a:extLst>
          </p:cNvPr>
          <p:cNvSpPr txBox="1"/>
          <p:nvPr/>
        </p:nvSpPr>
        <p:spPr>
          <a:xfrm>
            <a:off x="642257" y="4322572"/>
            <a:ext cx="64987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E se chiedessi a un chatbot? </a:t>
            </a:r>
            <a:r>
              <a:rPr lang="it-IT" sz="1400" dirty="0">
                <a:latin typeface="Helvetica" pitchFamily="2" charset="0"/>
              </a:rPr>
              <a:t>(Scholger M., Bleier </a:t>
            </a:r>
            <a:r>
              <a:rPr lang="it-IT" sz="1400" dirty="0" err="1">
                <a:latin typeface="Helvetica" pitchFamily="2" charset="0"/>
              </a:rPr>
              <a:t>R</a:t>
            </a:r>
            <a:r>
              <a:rPr lang="it-IT" sz="1400" dirty="0">
                <a:latin typeface="Helvetica" pitchFamily="2" charset="0"/>
              </a:rPr>
              <a:t>, 2026)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Righe di testo saltate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Abbreviazioni non sciolte o sciolte in modo inesatto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Parole non abbreviate interpretate come se lo fossero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Allucinazioni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Grandi difficoltà nella normalizzazione della grafia</a:t>
            </a:r>
          </a:p>
          <a:p>
            <a:pPr marL="285750" indent="-285750">
              <a:buFontTx/>
              <a:buChar char="-"/>
            </a:pPr>
            <a:endParaRPr lang="it-IT" dirty="0">
              <a:latin typeface="Helvetica" pitchFamily="2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CEF5478-FE7E-A839-6887-2C925A14698B}"/>
              </a:ext>
            </a:extLst>
          </p:cNvPr>
          <p:cNvSpPr txBox="1"/>
          <p:nvPr/>
        </p:nvSpPr>
        <p:spPr>
          <a:xfrm>
            <a:off x="7946572" y="4999680"/>
            <a:ext cx="377734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Helvetica" pitchFamily="2" charset="0"/>
              </a:rPr>
              <a:t>Strumenti </a:t>
            </a:r>
            <a:r>
              <a:rPr lang="it-IT" i="1" dirty="0">
                <a:latin typeface="Helvetica" pitchFamily="2" charset="0"/>
              </a:rPr>
              <a:t>ad hoc </a:t>
            </a:r>
            <a:r>
              <a:rPr lang="it-IT" dirty="0">
                <a:latin typeface="Helvetica" pitchFamily="2" charset="0"/>
              </a:rPr>
              <a:t>basati sul machine learning: </a:t>
            </a:r>
          </a:p>
          <a:p>
            <a:pPr algn="ctr"/>
            <a:r>
              <a:rPr lang="it-IT" i="1" dirty="0" err="1">
                <a:latin typeface="Helvetica" pitchFamily="2" charset="0"/>
              </a:rPr>
              <a:t>TransNormer</a:t>
            </a:r>
            <a:endParaRPr lang="it-IT" i="1" dirty="0">
              <a:latin typeface="Helvetica" pitchFamily="2" charset="0"/>
            </a:endParaRPr>
          </a:p>
          <a:p>
            <a:pPr algn="ctr"/>
            <a:r>
              <a:rPr lang="it-IT" sz="1400" dirty="0">
                <a:latin typeface="Helvetica" pitchFamily="2" charset="0"/>
              </a:rPr>
              <a:t>(Yannick Bracke - </a:t>
            </a:r>
            <a:r>
              <a:rPr lang="it-IT" sz="1400" dirty="0"/>
              <a:t>Accademia delle scienze di Berlino</a:t>
            </a:r>
            <a:r>
              <a:rPr lang="it-IT" sz="1400" dirty="0">
                <a:latin typeface="Helvetica" pitchFamily="2" charset="0"/>
              </a:rPr>
              <a:t>)</a:t>
            </a:r>
          </a:p>
        </p:txBody>
      </p:sp>
      <p:cxnSp>
        <p:nvCxnSpPr>
          <p:cNvPr id="15" name="Connettore diritto a freccia 14">
            <a:extLst>
              <a:ext uri="{FF2B5EF4-FFF2-40B4-BE49-F238E27FC236}">
                <a16:creationId xmlns:a16="http://schemas.microsoft.com/office/drawing/2014/main" id="{006AA89B-A7D8-719B-FA3D-34B09DD53312}"/>
              </a:ext>
            </a:extLst>
          </p:cNvPr>
          <p:cNvCxnSpPr>
            <a:cxnSpLocks/>
          </p:cNvCxnSpPr>
          <p:nvPr/>
        </p:nvCxnSpPr>
        <p:spPr>
          <a:xfrm>
            <a:off x="5867400" y="3135086"/>
            <a:ext cx="2231571" cy="18645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a freccia 16">
            <a:extLst>
              <a:ext uri="{FF2B5EF4-FFF2-40B4-BE49-F238E27FC236}">
                <a16:creationId xmlns:a16="http://schemas.microsoft.com/office/drawing/2014/main" id="{BC12ACC2-90B7-6B7B-544F-8CD55E6B4987}"/>
              </a:ext>
            </a:extLst>
          </p:cNvPr>
          <p:cNvCxnSpPr>
            <a:cxnSpLocks/>
          </p:cNvCxnSpPr>
          <p:nvPr/>
        </p:nvCxnSpPr>
        <p:spPr>
          <a:xfrm flipV="1">
            <a:off x="6172200" y="5458297"/>
            <a:ext cx="2002971" cy="44176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06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4D5ED-D44A-0BCF-60BD-399FD376D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54AD2E6-755A-7CBA-3611-5890ED474FAB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Collazione e </a:t>
            </a:r>
            <a:r>
              <a:rPr lang="it-IT" sz="2400" i="1" dirty="0">
                <a:latin typeface="Helvetica" pitchFamily="2" charset="0"/>
                <a:cs typeface="Arial" panose="020B0604020202020204" pitchFamily="34" charset="0"/>
              </a:rPr>
              <a:t>recensio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B05E180-64F6-4AA2-9972-4381D1A4BD4B}"/>
              </a:ext>
            </a:extLst>
          </p:cNvPr>
          <p:cNvSpPr txBox="1"/>
          <p:nvPr/>
        </p:nvSpPr>
        <p:spPr>
          <a:xfrm>
            <a:off x="631371" y="1897242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Risultati deludenti </a:t>
            </a:r>
            <a:r>
              <a:rPr lang="it-IT" sz="1400" dirty="0">
                <a:latin typeface="Helvetica" pitchFamily="2" charset="0"/>
              </a:rPr>
              <a:t>(Beshero-Bondar E., 2023; Cummings </a:t>
            </a:r>
            <a:r>
              <a:rPr lang="it-IT" sz="1400" dirty="0" err="1">
                <a:latin typeface="Helvetica" pitchFamily="2" charset="0"/>
              </a:rPr>
              <a:t>J</a:t>
            </a:r>
            <a:r>
              <a:rPr lang="it-IT" sz="1400" dirty="0">
                <a:latin typeface="Helvetica" pitchFamily="2" charset="0"/>
              </a:rPr>
              <a:t>., 2025)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Difficoltà nell’allineamento del testo per rilevare le varianti</a:t>
            </a:r>
          </a:p>
          <a:p>
            <a:pPr marL="285750" indent="-285750">
              <a:buFontTx/>
              <a:buChar char="-"/>
            </a:pPr>
            <a:r>
              <a:rPr lang="it-IT" i="1" dirty="0">
                <a:latin typeface="Helvetica" pitchFamily="2" charset="0"/>
              </a:rPr>
              <a:t>Recensio</a:t>
            </a:r>
            <a:r>
              <a:rPr lang="it-IT" dirty="0">
                <a:latin typeface="Helvetica" pitchFamily="2" charset="0"/>
              </a:rPr>
              <a:t>: varianti minori considerate sostanziali e varianti di grande importanza considerate poco utili </a:t>
            </a:r>
            <a:endParaRPr lang="it-IT" i="1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it-IT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it-IT" i="1" dirty="0">
              <a:latin typeface="Helvetica" pitchFamily="2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5AE4CA9-7BAF-55D3-8767-3E0CF1261336}"/>
              </a:ext>
            </a:extLst>
          </p:cNvPr>
          <p:cNvSpPr txBox="1"/>
          <p:nvPr/>
        </p:nvSpPr>
        <p:spPr>
          <a:xfrm>
            <a:off x="4680857" y="4782346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I chatbot hanno un altro scopo! 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Mancano studi che considerino la creazione di applicazioni LLM dedicate e del </a:t>
            </a:r>
            <a:r>
              <a:rPr lang="it-IT" i="1" dirty="0">
                <a:latin typeface="Helvetica" pitchFamily="2" charset="0"/>
              </a:rPr>
              <a:t>machine learning </a:t>
            </a:r>
            <a:endParaRPr lang="it-IT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3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8A5B2-CEEF-D953-03BE-10E99D735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C84B743-8013-C32C-235C-40B4C041738E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Codifica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B8F2CCA-0B9B-727A-D952-25A851144AF5}"/>
              </a:ext>
            </a:extLst>
          </p:cNvPr>
          <p:cNvSpPr txBox="1"/>
          <p:nvPr/>
        </p:nvSpPr>
        <p:spPr>
          <a:xfrm>
            <a:off x="631371" y="1897242"/>
            <a:ext cx="90242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Grandi opportunità</a:t>
            </a:r>
            <a:endParaRPr lang="it-IT" sz="1400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Retro-digitalizzazione 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banche dati di testi interoperabili e standardizzate</a:t>
            </a:r>
          </a:p>
          <a:p>
            <a:pPr marL="285750" indent="-285750">
              <a:buFontTx/>
              <a:buChar char="-"/>
            </a:pPr>
            <a:r>
              <a:rPr lang="it-IT" i="1" dirty="0" err="1">
                <a:latin typeface="Helvetica" pitchFamily="2" charset="0"/>
              </a:rPr>
              <a:t>Named-entities</a:t>
            </a:r>
            <a:r>
              <a:rPr lang="it-IT" dirty="0">
                <a:latin typeface="Helvetica" pitchFamily="2" charset="0"/>
              </a:rPr>
              <a:t>: molto più efficaci degli NLP nel riconoscimento dei riferimenti non rigidi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Riferimenti e archivi bibliografici</a:t>
            </a:r>
          </a:p>
          <a:p>
            <a:pPr marL="742950" lvl="1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Mappe di rapporti</a:t>
            </a:r>
          </a:p>
          <a:p>
            <a:pPr marL="285750" indent="-285750">
              <a:buFontTx/>
              <a:buChar char="-"/>
            </a:pPr>
            <a:endParaRPr lang="it-IT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it-IT" i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6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DD950-59B7-0F8F-9AEB-D353846C6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10C8D22-7425-C1B7-CCC4-D7FD6FF212ED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Codifica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E5528CB-FA3A-7A90-F15A-60A0EB77408D}"/>
              </a:ext>
            </a:extLst>
          </p:cNvPr>
          <p:cNvSpPr txBox="1"/>
          <p:nvPr/>
        </p:nvSpPr>
        <p:spPr>
          <a:xfrm>
            <a:off x="348343" y="984685"/>
            <a:ext cx="6038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Risultati nella codifica </a:t>
            </a:r>
            <a:r>
              <a:rPr lang="it-IT" sz="1400" dirty="0">
                <a:latin typeface="Helvetica" pitchFamily="2" charset="0"/>
              </a:rPr>
              <a:t>(Strutz S., 2026; Galka S., Vogeler G., 2025)</a:t>
            </a:r>
            <a:endParaRPr lang="it-IT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Modelli open weight vs modelli open source 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Codice XML-TEI ben formato 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Ancora basse fedeltà alla fonte, accuratezza semantica e interpretazione della struttura dei testi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Tendenza a inventare tag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695F06D-1E3A-E673-DB5F-762FD2CED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2651357"/>
            <a:ext cx="5590387" cy="289245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83E6933-8CFB-6AF9-BD23-B1A4D3AEA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343" y="3788229"/>
            <a:ext cx="5421086" cy="29477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3EA5498-876B-239B-BB17-F2D071FC3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89" y="5543811"/>
            <a:ext cx="5119225" cy="112018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6243564-6A19-AD63-7CA2-0572655456A1}"/>
              </a:ext>
            </a:extLst>
          </p:cNvPr>
          <p:cNvSpPr txBox="1"/>
          <p:nvPr/>
        </p:nvSpPr>
        <p:spPr>
          <a:xfrm>
            <a:off x="6386975" y="1592443"/>
            <a:ext cx="55903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Rimedi </a:t>
            </a:r>
            <a:r>
              <a:rPr lang="it-IT" sz="1400" dirty="0">
                <a:latin typeface="Helvetica" pitchFamily="2" charset="0"/>
              </a:rPr>
              <a:t>(Pollin C. </a:t>
            </a:r>
            <a:r>
              <a:rPr lang="it-IT" sz="1400" i="1" dirty="0">
                <a:latin typeface="Helvetica" pitchFamily="2" charset="0"/>
              </a:rPr>
              <a:t>et </a:t>
            </a:r>
            <a:r>
              <a:rPr lang="it-IT" sz="1400" i="1" dirty="0" err="1">
                <a:latin typeface="Helvetica" pitchFamily="2" charset="0"/>
              </a:rPr>
              <a:t>alii</a:t>
            </a:r>
            <a:r>
              <a:rPr lang="it-IT" sz="1400" dirty="0">
                <a:latin typeface="Helvetica" pitchFamily="2" charset="0"/>
              </a:rPr>
              <a:t>, 2025; Scholger M., Bleier </a:t>
            </a:r>
            <a:r>
              <a:rPr lang="it-IT" sz="1400" dirty="0" err="1">
                <a:latin typeface="Helvetica" pitchFamily="2" charset="0"/>
              </a:rPr>
              <a:t>R</a:t>
            </a:r>
            <a:r>
              <a:rPr lang="it-IT" sz="1400" dirty="0">
                <a:latin typeface="Helvetica" pitchFamily="2" charset="0"/>
              </a:rPr>
              <a:t>, 2026)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Esportazione dei documenti in HTML</a:t>
            </a:r>
          </a:p>
          <a:p>
            <a:pPr marL="285750" indent="-285750">
              <a:buFontTx/>
              <a:buChar char="-"/>
            </a:pPr>
            <a:r>
              <a:rPr lang="it-IT" dirty="0" err="1">
                <a:latin typeface="Helvetica" pitchFamily="2" charset="0"/>
              </a:rPr>
              <a:t>Tecninche</a:t>
            </a:r>
            <a:r>
              <a:rPr lang="it-IT" dirty="0">
                <a:latin typeface="Helvetica" pitchFamily="2" charset="0"/>
              </a:rPr>
              <a:t> RAG (</a:t>
            </a:r>
            <a:r>
              <a:rPr lang="it-IT" dirty="0" err="1">
                <a:latin typeface="Helvetica" pitchFamily="2" charset="0"/>
              </a:rPr>
              <a:t>Retrival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dirty="0" err="1">
                <a:latin typeface="Helvetica" pitchFamily="2" charset="0"/>
              </a:rPr>
              <a:t>Augmented</a:t>
            </a:r>
            <a:r>
              <a:rPr lang="it-IT" dirty="0">
                <a:latin typeface="Helvetica" pitchFamily="2" charset="0"/>
              </a:rPr>
              <a:t> Generation) 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Strumenti dedicati basati sul </a:t>
            </a:r>
            <a:r>
              <a:rPr lang="it-IT" i="1" dirty="0">
                <a:latin typeface="Helvetica" pitchFamily="2" charset="0"/>
              </a:rPr>
              <a:t>machine learning </a:t>
            </a:r>
            <a:r>
              <a:rPr lang="it-IT" dirty="0">
                <a:latin typeface="Helvetica" pitchFamily="2" charset="0"/>
              </a:rPr>
              <a:t>(</a:t>
            </a:r>
            <a:r>
              <a:rPr lang="it-IT" dirty="0" err="1">
                <a:latin typeface="Helvetica" pitchFamily="2" charset="0"/>
              </a:rPr>
              <a:t>TeiCrafter</a:t>
            </a:r>
            <a:r>
              <a:rPr lang="it-IT" dirty="0">
                <a:latin typeface="Helvetica" pitchFamily="2" charset="0"/>
              </a:rPr>
              <a:t>, TEI Scholar o TEI Lex 0 Converter )</a:t>
            </a:r>
          </a:p>
        </p:txBody>
      </p:sp>
    </p:spTree>
    <p:extLst>
      <p:ext uri="{BB962C8B-B14F-4D97-AF65-F5344CB8AC3E}">
        <p14:creationId xmlns:p14="http://schemas.microsoft.com/office/powerpoint/2010/main" val="194845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9ED85-FBC4-E57B-6460-EF57B8385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D829DDE-10BE-F2C7-6166-E2C5286BEA86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Codifica delle </a:t>
            </a:r>
            <a:r>
              <a:rPr lang="it-IT" sz="2400" i="1" dirty="0" err="1">
                <a:latin typeface="Helvetica" pitchFamily="2" charset="0"/>
                <a:cs typeface="Arial" panose="020B0604020202020204" pitchFamily="34" charset="0"/>
              </a:rPr>
              <a:t>Named-entities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505ABDA-4BF7-91DA-D1D5-F9BC9A6EA39F}"/>
              </a:ext>
            </a:extLst>
          </p:cNvPr>
          <p:cNvSpPr txBox="1"/>
          <p:nvPr/>
        </p:nvSpPr>
        <p:spPr>
          <a:xfrm>
            <a:off x="468086" y="1405197"/>
            <a:ext cx="603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Risultati NER-</a:t>
            </a:r>
            <a:r>
              <a:rPr lang="it-IT" i="1" dirty="0" err="1">
                <a:latin typeface="Helvetica" pitchFamily="2" charset="0"/>
              </a:rPr>
              <a:t>Named</a:t>
            </a:r>
            <a:r>
              <a:rPr lang="it-IT" i="1" dirty="0">
                <a:latin typeface="Helvetica" pitchFamily="2" charset="0"/>
              </a:rPr>
              <a:t> </a:t>
            </a:r>
            <a:r>
              <a:rPr lang="it-IT" i="1" dirty="0" err="1">
                <a:latin typeface="Helvetica" pitchFamily="2" charset="0"/>
              </a:rPr>
              <a:t>Entities</a:t>
            </a:r>
            <a:r>
              <a:rPr lang="it-IT" i="1" dirty="0">
                <a:latin typeface="Helvetica" pitchFamily="2" charset="0"/>
              </a:rPr>
              <a:t> </a:t>
            </a:r>
            <a:r>
              <a:rPr lang="it-IT" i="1" dirty="0" err="1">
                <a:latin typeface="Helvetica" pitchFamily="2" charset="0"/>
              </a:rPr>
              <a:t>Recognition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sz="1400" dirty="0">
                <a:latin typeface="Helvetica" pitchFamily="2" charset="0"/>
              </a:rPr>
              <a:t>(Pollin C. </a:t>
            </a:r>
            <a:r>
              <a:rPr lang="it-IT" sz="1400" i="1" dirty="0">
                <a:latin typeface="Helvetica" pitchFamily="2" charset="0"/>
              </a:rPr>
              <a:t>et </a:t>
            </a:r>
            <a:r>
              <a:rPr lang="it-IT" sz="1400" i="1" dirty="0" err="1">
                <a:latin typeface="Helvetica" pitchFamily="2" charset="0"/>
              </a:rPr>
              <a:t>alii</a:t>
            </a:r>
            <a:r>
              <a:rPr lang="it-IT" sz="1400" dirty="0">
                <a:latin typeface="Helvetica" pitchFamily="2" charset="0"/>
              </a:rPr>
              <a:t>, 2025; Scholger M., Bleier </a:t>
            </a:r>
            <a:r>
              <a:rPr lang="it-IT" sz="1400" dirty="0" err="1">
                <a:latin typeface="Helvetica" pitchFamily="2" charset="0"/>
              </a:rPr>
              <a:t>R</a:t>
            </a:r>
            <a:r>
              <a:rPr lang="it-IT" sz="1400" dirty="0">
                <a:latin typeface="Helvetica" pitchFamily="2" charset="0"/>
              </a:rPr>
              <a:t>, 2026)</a:t>
            </a:r>
            <a:endParaRPr lang="it-IT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Alta capacità di riconoscimento di elementi non rigidi (anche in lingue diverse)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Risultati inventati (personaggi collegati a identificatori inesistenti, biografie inesatte…)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</a:rPr>
              <a:t>Bias (maggior attenzione a personaggi occidentale, stereotipi…)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0C6A4C4-5056-6444-B0D1-278AB6FF3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386" y="3871685"/>
            <a:ext cx="5422900" cy="21844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4BEA8E3-DE92-193F-2B9F-D3DA80CFA375}"/>
              </a:ext>
            </a:extLst>
          </p:cNvPr>
          <p:cNvSpPr txBox="1"/>
          <p:nvPr/>
        </p:nvSpPr>
        <p:spPr>
          <a:xfrm>
            <a:off x="7891235" y="6056085"/>
            <a:ext cx="23148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Helvetica" pitchFamily="2" charset="0"/>
              </a:rPr>
              <a:t>Galka S., Vogeler G., 2025</a:t>
            </a:r>
          </a:p>
        </p:txBody>
      </p:sp>
    </p:spTree>
    <p:extLst>
      <p:ext uri="{BB962C8B-B14F-4D97-AF65-F5344CB8AC3E}">
        <p14:creationId xmlns:p14="http://schemas.microsoft.com/office/powerpoint/2010/main" val="3252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A336-A931-368F-A481-A2E022B57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FA00384-36A0-BE18-FF96-8AB7D2D1ABB5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err="1">
                <a:latin typeface="Helvetica" pitchFamily="2" charset="0"/>
                <a:cs typeface="Arial" panose="020B0604020202020204" pitchFamily="34" charset="0"/>
              </a:rPr>
              <a:t>Parsing</a:t>
            </a:r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, sintesi e traduzione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7A9F5BF-9A17-4960-2A33-F8FF22DF178D}"/>
              </a:ext>
            </a:extLst>
          </p:cNvPr>
          <p:cNvSpPr txBox="1"/>
          <p:nvPr/>
        </p:nvSpPr>
        <p:spPr>
          <a:xfrm>
            <a:off x="751115" y="3429000"/>
            <a:ext cx="9024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it-IT" i="1" dirty="0">
              <a:latin typeface="Helvetica" pitchFamily="2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7F4C6AB-A4B4-BD01-1019-D7AFBF2C5802}"/>
              </a:ext>
            </a:extLst>
          </p:cNvPr>
          <p:cNvSpPr txBox="1"/>
          <p:nvPr/>
        </p:nvSpPr>
        <p:spPr>
          <a:xfrm>
            <a:off x="468086" y="1814232"/>
            <a:ext cx="6368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err="1">
                <a:latin typeface="Helvetica" pitchFamily="2" charset="0"/>
              </a:rPr>
              <a:t>Parsing</a:t>
            </a:r>
            <a:r>
              <a:rPr lang="it-IT" dirty="0">
                <a:latin typeface="Helvetica" pitchFamily="2" charset="0"/>
              </a:rPr>
              <a:t> per visualizzazione grafica della marcatura XML-TEI: risultati buoni ma non ancora sufficienti a poter fare a meno di competenze informatiche (Cummings </a:t>
            </a:r>
            <a:r>
              <a:rPr lang="it-IT" dirty="0" err="1">
                <a:latin typeface="Helvetica" pitchFamily="2" charset="0"/>
              </a:rPr>
              <a:t>J</a:t>
            </a:r>
            <a:r>
              <a:rPr lang="it-IT" dirty="0">
                <a:latin typeface="Helvetica" pitchFamily="2" charset="0"/>
              </a:rPr>
              <a:t>., 2025) </a:t>
            </a:r>
            <a:endParaRPr lang="it-IT" i="1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it-IT" dirty="0">
              <a:latin typeface="Helvetica" pitchFamily="2" charset="0"/>
            </a:endParaRPr>
          </a:p>
          <a:p>
            <a:pPr marL="285750" indent="-285750">
              <a:buFontTx/>
              <a:buChar char="-"/>
            </a:pPr>
            <a:endParaRPr lang="it-IT" i="1" dirty="0">
              <a:latin typeface="Helvetica" pitchFamily="2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4596F0E-9CFF-0A88-6C3B-34D3CE59EBE5}"/>
              </a:ext>
            </a:extLst>
          </p:cNvPr>
          <p:cNvSpPr txBox="1"/>
          <p:nvPr/>
        </p:nvSpPr>
        <p:spPr>
          <a:xfrm>
            <a:off x="5595256" y="4212771"/>
            <a:ext cx="5998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  <a:cs typeface="Arial" panose="020B0604020202020204" pitchFamily="34" charset="0"/>
              </a:rPr>
              <a:t>Risultati già ottimi nei compiti di traduzione e sintesi (al di là delle allucinazioni sempre possibili)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  <a:cs typeface="Arial" panose="020B0604020202020204" pitchFamily="34" charset="0"/>
              </a:rPr>
              <a:t>Accessibilità</a:t>
            </a:r>
          </a:p>
          <a:p>
            <a:pPr marL="285750" indent="-285750">
              <a:buFontTx/>
              <a:buChar char="-"/>
            </a:pPr>
            <a:r>
              <a:rPr lang="it-IT" dirty="0">
                <a:latin typeface="Helvetica" pitchFamily="2" charset="0"/>
                <a:cs typeface="Arial" panose="020B0604020202020204" pitchFamily="34" charset="0"/>
              </a:rPr>
              <a:t>Archiviazione e organizzazione </a:t>
            </a:r>
          </a:p>
        </p:txBody>
      </p:sp>
    </p:spTree>
    <p:extLst>
      <p:ext uri="{BB962C8B-B14F-4D97-AF65-F5344CB8AC3E}">
        <p14:creationId xmlns:p14="http://schemas.microsoft.com/office/powerpoint/2010/main" val="330733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0C6D7-6815-C02C-BDA6-CF29E1B2C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B3CB1C1-EA1C-82BB-6124-D1BBC7CB7135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Conclusioni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D546D27-7D3B-B366-9BE6-F32ADE817CB1}"/>
              </a:ext>
            </a:extLst>
          </p:cNvPr>
          <p:cNvSpPr txBox="1"/>
          <p:nvPr/>
        </p:nvSpPr>
        <p:spPr>
          <a:xfrm>
            <a:off x="468086" y="1559785"/>
            <a:ext cx="6749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I chatbot non sono (ancora) in grado di creare edizioni critiche digitali e non senza l’intervento umano, ma non sono stati pensati per fare questo. Tuttavia gli LLM mostrano capacità interessanti</a:t>
            </a:r>
          </a:p>
        </p:txBody>
      </p:sp>
      <p:pic>
        <p:nvPicPr>
          <p:cNvPr id="2" name="Immagine 1" descr="Image of a graph lightbox">
            <a:extLst>
              <a:ext uri="{FF2B5EF4-FFF2-40B4-BE49-F238E27FC236}">
                <a16:creationId xmlns:a16="http://schemas.microsoft.com/office/drawing/2014/main" id="{8CBC17E9-C80D-6F07-67B9-00C30A54BD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958" t="14896" r="3002" b="45262"/>
          <a:stretch>
            <a:fillRect/>
          </a:stretch>
        </p:blipFill>
        <p:spPr>
          <a:xfrm>
            <a:off x="8186058" y="1872211"/>
            <a:ext cx="3309256" cy="258317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61912C-004C-A193-76E8-EB96FA11C2F4}"/>
              </a:ext>
            </a:extLst>
          </p:cNvPr>
          <p:cNvSpPr txBox="1"/>
          <p:nvPr/>
        </p:nvSpPr>
        <p:spPr>
          <a:xfrm>
            <a:off x="468086" y="3146085"/>
            <a:ext cx="6749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Il livello 0 di errore non sarà mai raggiungibile, esisterà sempre un rischio di allucinazioni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B567DC-5075-1B29-E13D-BACC1DA4DF8E}"/>
              </a:ext>
            </a:extLst>
          </p:cNvPr>
          <p:cNvSpPr txBox="1"/>
          <p:nvPr/>
        </p:nvSpPr>
        <p:spPr>
          <a:xfrm>
            <a:off x="468086" y="4455386"/>
            <a:ext cx="6749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</a:t>
            </a:r>
            <a:r>
              <a:rPr lang="it-IT" dirty="0">
                <a:highlight>
                  <a:srgbClr val="FFFF00"/>
                </a:highlight>
                <a:latin typeface="Helvetica" pitchFamily="2" charset="0"/>
              </a:rPr>
              <a:t>Già oggi se usato con i prompt corretti e sottoposto al controllo umano, uno strumento ancora in una fase iniziale del suo sviluppo e non pensato per questo scopo, è in grado di ottenere risultati notevoli e fornire un valido aiuto al filologo velocizzando notevolmente il lavoro. Cosa si otterrà sviluppando applicativi appositi o applicando il </a:t>
            </a:r>
            <a:r>
              <a:rPr lang="it-IT" i="1" dirty="0">
                <a:highlight>
                  <a:srgbClr val="FFFF00"/>
                </a:highlight>
                <a:latin typeface="Helvetica" pitchFamily="2" charset="0"/>
              </a:rPr>
              <a:t>machine learning </a:t>
            </a:r>
            <a:r>
              <a:rPr lang="it-IT" dirty="0">
                <a:highlight>
                  <a:srgbClr val="FFFF00"/>
                </a:highlight>
                <a:latin typeface="Helvetica" pitchFamily="2" charset="0"/>
              </a:rPr>
              <a:t>alle edizioni con data-set di grandi dimensioni?</a:t>
            </a:r>
          </a:p>
        </p:txBody>
      </p:sp>
    </p:spTree>
    <p:extLst>
      <p:ext uri="{BB962C8B-B14F-4D97-AF65-F5344CB8AC3E}">
        <p14:creationId xmlns:p14="http://schemas.microsoft.com/office/powerpoint/2010/main" val="36627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AB6BB-DA4A-0906-A5EF-D0C6481EC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205ED27-063F-95A1-3468-AFC7825CEEF8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Conclusioni: dilemmi etici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65D303A-0D1B-CC23-9801-63A8638C9F90}"/>
              </a:ext>
            </a:extLst>
          </p:cNvPr>
          <p:cNvSpPr txBox="1"/>
          <p:nvPr/>
        </p:nvSpPr>
        <p:spPr>
          <a:xfrm>
            <a:off x="468086" y="1559785"/>
            <a:ext cx="674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Consumi e impatto ambientale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37DDFEE-C580-B1E5-8A6C-15B614203D0B}"/>
              </a:ext>
            </a:extLst>
          </p:cNvPr>
          <p:cNvSpPr txBox="1"/>
          <p:nvPr/>
        </p:nvSpPr>
        <p:spPr>
          <a:xfrm>
            <a:off x="478972" y="2038751"/>
            <a:ext cx="674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Totale dipendenza dai colossi informatici privati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6F5AD9E-11B9-AFBC-1AE9-0A4F6C726A8C}"/>
              </a:ext>
            </a:extLst>
          </p:cNvPr>
          <p:cNvSpPr txBox="1"/>
          <p:nvPr/>
        </p:nvSpPr>
        <p:spPr>
          <a:xfrm>
            <a:off x="468086" y="2517717"/>
            <a:ext cx="91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Privacy e possesso dei risultati di ricerca (caso NYT vs Open AI/ Microsoft)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D74BC4-FE45-5B71-F485-83C8CFFFCF55}"/>
              </a:ext>
            </a:extLst>
          </p:cNvPr>
          <p:cNvSpPr txBox="1"/>
          <p:nvPr/>
        </p:nvSpPr>
        <p:spPr>
          <a:xfrm>
            <a:off x="478972" y="2996688"/>
            <a:ext cx="919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Rischio di perdita di controllo umano sui modelli generativi avanzati (Y. Bengio)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AB7BDF3-27EF-076F-39B3-B7C6856C4497}"/>
              </a:ext>
            </a:extLst>
          </p:cNvPr>
          <p:cNvSpPr txBox="1"/>
          <p:nvPr/>
        </p:nvSpPr>
        <p:spPr>
          <a:xfrm>
            <a:off x="478972" y="3475649"/>
            <a:ext cx="107333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Helvetica" pitchFamily="2" charset="0"/>
              </a:rPr>
              <a:t>- Oggi le competenze necessarie per creare un’edizione critica rimangono in mani “umane” e “accademiche” ma, l’allenamento di una IA complessiva per ricostruire i testi a partire dai manoscritti producendo edizioni è teoricamente possibile; richiederebbe però la collaborazione dei componenti del mondo accademico e della ricerca per creare uno strumento di cui non comprenderanno il funzionamento e </a:t>
            </a:r>
            <a:r>
              <a:rPr lang="it-IT" u="sng" dirty="0">
                <a:latin typeface="Helvetica" pitchFamily="2" charset="0"/>
              </a:rPr>
              <a:t>che in molti casi li sostituirà</a:t>
            </a:r>
            <a:r>
              <a:rPr lang="it-IT" dirty="0">
                <a:latin typeface="Helvetica" pitchFamily="2" charset="0"/>
              </a:rPr>
              <a:t>. Lo vogliamo? È etico impedirlo, se questo rappresenta l’evoluzione della scienza? Possiamo impedirlo?</a:t>
            </a:r>
          </a:p>
          <a:p>
            <a:endParaRPr lang="it-IT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5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14E9D-889A-6B29-0AD9-DEFBBD51F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3BB745F-3492-B64B-AD14-3092A91BECEC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Conclusioni: dilemmi etici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0A43D37-1AFC-6894-8F0C-E4B3968D8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799" y="1314450"/>
            <a:ext cx="77637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BF27D-6573-4619-352B-60A86DFC9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0E51F91-18DA-A865-5944-DF32C2CD9A2F}"/>
              </a:ext>
            </a:extLst>
          </p:cNvPr>
          <p:cNvSpPr txBox="1"/>
          <p:nvPr/>
        </p:nvSpPr>
        <p:spPr>
          <a:xfrm>
            <a:off x="3048000" y="3290501"/>
            <a:ext cx="6096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objective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technological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to reduce human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misery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increase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endParaRPr lang="it-IT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it-IT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it-IT" sz="1400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Yoshua Bengio, discorso di accettazione del premio Turing 2018</a:t>
            </a:r>
            <a:endParaRPr lang="it-IT" sz="14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AB88F-0634-FBAE-1344-867355C6D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1A8AA26-BCBF-5DF1-7EEE-F5648099A8E6}"/>
              </a:ext>
            </a:extLst>
          </p:cNvPr>
          <p:cNvSpPr txBox="1"/>
          <p:nvPr/>
        </p:nvSpPr>
        <p:spPr>
          <a:xfrm>
            <a:off x="468086" y="304800"/>
            <a:ext cx="1112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Helvetica" pitchFamily="2" charset="0"/>
                <a:cs typeface="Arial" panose="020B0604020202020204" pitchFamily="34" charset="0"/>
              </a:rPr>
              <a:t>Bibliografia breve</a:t>
            </a:r>
            <a:endParaRPr lang="it-IT" sz="2400" i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2D59FEC-681E-70BF-BE2D-72022E0CA52E}"/>
              </a:ext>
            </a:extLst>
          </p:cNvPr>
          <p:cNvSpPr txBox="1"/>
          <p:nvPr/>
        </p:nvSpPr>
        <p:spPr>
          <a:xfrm>
            <a:off x="593271" y="1774372"/>
            <a:ext cx="108748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Scholger M., Bleier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ChatGPT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an Assistant for Digital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Scholarly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Editing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RIDE 19 (2026)</a:t>
            </a:r>
          </a:p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Pollin et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alii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2024 – Generative AI in the field of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digital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scholarly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editions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Zeitschrift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für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digitale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Geisteswissenschaften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10 (2025)</a:t>
            </a:r>
          </a:p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Bracke Y., 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LLM-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basierte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Normalisierung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historischer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Schreibweisen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in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DHd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(ed.): Workshop: Generative KI,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LLMs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und GPT bei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digitalen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Editionen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Passau 27.02.2024 </a:t>
            </a:r>
          </a:p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Beshero-Bondar, E.,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Declarative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Markup in the Time of “AI”: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Controlling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the Semantics of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Tokenized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Strings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Proceedings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Balisage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The Markup Conference, 28 (2023)</a:t>
            </a:r>
          </a:p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Cummings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., 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Future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already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here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Navigating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the New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Frontiers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of Digital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Scholarly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Editing in an Age of HTR and AI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Philologia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Hispalensis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XXXIX (2025)</a:t>
            </a:r>
          </a:p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Galka S., Vogeler G.,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Annotating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projecting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interpreting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named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entities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digital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scholarly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editions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LLMs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International Journal of Digital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Humanities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7 (2025)</a:t>
            </a:r>
          </a:p>
          <a:p>
            <a:pPr marL="285750" indent="-285750" algn="just">
              <a:buFontTx/>
              <a:buChar char="-"/>
            </a:pP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Strutz S., 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 Multi-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Dimensional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Evaluation Framework for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Assessing</a:t>
            </a:r>
            <a:r>
              <a:rPr lang="it-IT" sz="1800" i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LLM Performance in TEI </a:t>
            </a:r>
            <a:r>
              <a:rPr lang="it-IT" sz="1800" i="1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Encoding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Journal of Open </a:t>
            </a:r>
            <a:r>
              <a:rPr lang="it-IT" sz="1800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Humanities</a:t>
            </a:r>
            <a:r>
              <a:rPr lang="it-IT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(2026)</a:t>
            </a:r>
          </a:p>
          <a:p>
            <a:pPr marL="285750" indent="-285750" algn="just">
              <a:buFontTx/>
              <a:buChar char="-"/>
            </a:pPr>
            <a:endParaRPr lang="it-IT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0655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1452</Words>
  <Application>Microsoft Office PowerPoint</Application>
  <PresentationFormat>Widescreen</PresentationFormat>
  <Paragraphs>155</Paragraphs>
  <Slides>29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Goudy Old Style</vt:lpstr>
      <vt:lpstr>Helvetica</vt:lpstr>
      <vt:lpstr>Tema di Office</vt:lpstr>
      <vt:lpstr>Filologia digitale e intelligenza artificiale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 Abelli</dc:creator>
  <cp:lastModifiedBy>Marina</cp:lastModifiedBy>
  <cp:revision>17</cp:revision>
  <dcterms:created xsi:type="dcterms:W3CDTF">2026-09-01T08:14:01Z</dcterms:created>
  <dcterms:modified xsi:type="dcterms:W3CDTF">2026-09-23T19:48:48Z</dcterms:modified>
</cp:coreProperties>
</file>