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_rels/presentation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_rels/slide13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44BCEA58-EF6E-4416-B2E8-7266895A43D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0B13B940-D351-4E90-B7FE-3CF47CFC86A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5680" cy="565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5680" cy="80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2E2AD252-33C4-4BEA-96DB-657D155C12E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7AD755CA-3E17-4931-8554-732E6F7CEB8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33BD48FC-0CD3-4CB7-AD95-4F65A113923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6680" cy="585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200" cy="585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CAEE41C2-9F87-499C-A108-66AD89A143C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60AAF8FA-8BBC-410B-B128-79615467838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1680" cy="1361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1680" cy="14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5E0D4A4D-01C7-4B37-845B-2068F127117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7174C233-A597-441A-8B83-3FBB146D553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560" cy="63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560" cy="395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000" cy="63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000" cy="395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49736926-8B09-41C9-8CA9-31A89B95DCF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it-IT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326CA009-C48F-4D5B-B874-C8F59108426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26282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" name="Rectangle 2"/>
          <p:cNvSpPr/>
          <p:nvPr/>
        </p:nvSpPr>
        <p:spPr>
          <a:xfrm>
            <a:off x="640080" y="685800"/>
            <a:ext cx="109080" cy="543996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" name="TextBox 3"/>
          <p:cNvSpPr/>
          <p:nvPr/>
        </p:nvSpPr>
        <p:spPr>
          <a:xfrm>
            <a:off x="1051560" y="960120"/>
            <a:ext cx="640008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5200" strike="noStrike" u="none">
                <a:solidFill>
                  <a:srgbClr val="ffffff"/>
                </a:solidFill>
                <a:effectLst/>
                <a:uFillTx/>
                <a:latin typeface="Aptos Display"/>
              </a:rPr>
              <a:t>C.A.L.M.A.</a:t>
            </a:r>
            <a:endParaRPr b="0" lang="it-IT" sz="5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Box 4"/>
          <p:cNvSpPr/>
          <p:nvPr/>
        </p:nvSpPr>
        <p:spPr>
          <a:xfrm>
            <a:off x="1078920" y="1828800"/>
            <a:ext cx="6765840" cy="137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800" strike="noStrike" u="none">
                <a:solidFill>
                  <a:srgbClr val="e0d7c1"/>
                </a:solidFill>
                <a:effectLst/>
                <a:uFillTx/>
                <a:latin typeface="Georgia"/>
              </a:rPr>
              <a:t>Compendium Auctorum</a:t>
            </a:r>
            <a:br>
              <a:rPr sz="2800"/>
            </a:br>
            <a:r>
              <a:rPr b="0" lang="en-US" sz="2800" strike="noStrike" u="none">
                <a:solidFill>
                  <a:srgbClr val="e0d7c1"/>
                </a:solidFill>
                <a:effectLst/>
                <a:uFillTx/>
                <a:latin typeface="Georgia"/>
              </a:rPr>
              <a:t>Latinorum Medii Aevi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Box 5"/>
          <p:cNvSpPr/>
          <p:nvPr/>
        </p:nvSpPr>
        <p:spPr>
          <a:xfrm>
            <a:off x="1097280" y="3703320"/>
            <a:ext cx="603432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STORIA · METODO · SVILUPPI RECENTI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Box 6"/>
          <p:cNvSpPr/>
          <p:nvPr/>
        </p:nvSpPr>
        <p:spPr>
          <a:xfrm>
            <a:off x="1097280" y="4224600"/>
            <a:ext cx="65829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Un repertorio bibliografico per la ricerca sul Medioevo latino e sull’Umanesimo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Box 7"/>
          <p:cNvSpPr/>
          <p:nvPr/>
        </p:nvSpPr>
        <p:spPr>
          <a:xfrm>
            <a:off x="1097280" y="5715000"/>
            <a:ext cx="7314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cdc8be"/>
                </a:solidFill>
                <a:effectLst/>
                <a:uFillTx/>
                <a:latin typeface="Aptos"/>
              </a:rPr>
              <a:t>SISMEL · Società Internazionale per lo Studio del Medioevo Latino</a:t>
            </a:r>
            <a:endParaRPr b="0" lang="it-IT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"/>
          <p:cNvSpPr txBox="1"/>
          <p:nvPr/>
        </p:nvSpPr>
        <p:spPr>
          <a:xfrm>
            <a:off x="7920000" y="5220000"/>
            <a:ext cx="270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it-IT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Elisa Chiti</a:t>
            </a:r>
            <a:endParaRPr b="0" i="1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01 · IDENTITÀ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Un progetto nato per colmare una lacuna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1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02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Box 6"/>
          <p:cNvSpPr/>
          <p:nvPr/>
        </p:nvSpPr>
        <p:spPr>
          <a:xfrm>
            <a:off x="868680" y="1691640"/>
            <a:ext cx="667440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«Un quadro bibliografico generale»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Box 7"/>
          <p:cNvSpPr/>
          <p:nvPr/>
        </p:nvSpPr>
        <p:spPr>
          <a:xfrm>
            <a:off x="868680" y="2331720"/>
            <a:ext cx="603432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Il C.A.L.M.A. nasce presso la SISMEL come repertorio complessivo degli autori latini medievali e umanistici.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Rounded Rectangle 8"/>
          <p:cNvSpPr/>
          <p:nvPr/>
        </p:nvSpPr>
        <p:spPr>
          <a:xfrm>
            <a:off x="7498080" y="1645920"/>
            <a:ext cx="3382560" cy="3291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" name="TextBox 9"/>
          <p:cNvSpPr/>
          <p:nvPr/>
        </p:nvSpPr>
        <p:spPr>
          <a:xfrm>
            <a:off x="7818120" y="1965960"/>
            <a:ext cx="2742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FONDATORI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10"/>
          <p:cNvSpPr/>
          <p:nvPr/>
        </p:nvSpPr>
        <p:spPr>
          <a:xfrm>
            <a:off x="7818120" y="2423160"/>
            <a:ext cx="265104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Claudio</a:t>
            </a:r>
            <a:br>
              <a:rPr sz="2400"/>
            </a:br>
            <a:r>
              <a:rPr b="1" lang="en-US" sz="24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Leonardi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Box 11"/>
          <p:cNvSpPr/>
          <p:nvPr/>
        </p:nvSpPr>
        <p:spPr>
          <a:xfrm>
            <a:off x="7818120" y="3520440"/>
            <a:ext cx="265104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Michael</a:t>
            </a:r>
            <a:br>
              <a:rPr sz="2400"/>
            </a:br>
            <a:r>
              <a:rPr b="1" lang="en-US" sz="24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Lapidge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Box 12"/>
          <p:cNvSpPr/>
          <p:nvPr/>
        </p:nvSpPr>
        <p:spPr>
          <a:xfrm>
            <a:off x="868680" y="4069080"/>
            <a:ext cx="987480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Il progetto supera la frammentazione dei repertori specialistici.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Rectangle 13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" name="TextBox 14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Box 15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02 · FINALITÀ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Perché un repertorio generale?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03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ounded Rectangle 6"/>
          <p:cNvSpPr/>
          <p:nvPr/>
        </p:nvSpPr>
        <p:spPr>
          <a:xfrm>
            <a:off x="777240" y="1645920"/>
            <a:ext cx="5074200" cy="1572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7"/>
          <p:cNvSpPr/>
          <p:nvPr/>
        </p:nvSpPr>
        <p:spPr>
          <a:xfrm>
            <a:off x="1033200" y="1901880"/>
            <a:ext cx="4479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DISCIPLINE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8"/>
          <p:cNvSpPr/>
          <p:nvPr/>
        </p:nvSpPr>
        <p:spPr>
          <a:xfrm>
            <a:off x="1033200" y="2331720"/>
            <a:ext cx="447984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filosofia · storia · scienze · esegesi · letteratura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Rounded Rectangle 9"/>
          <p:cNvSpPr/>
          <p:nvPr/>
        </p:nvSpPr>
        <p:spPr>
          <a:xfrm>
            <a:off x="6263640" y="1645920"/>
            <a:ext cx="5074200" cy="1572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1" name="TextBox 10"/>
          <p:cNvSpPr/>
          <p:nvPr/>
        </p:nvSpPr>
        <p:spPr>
          <a:xfrm>
            <a:off x="6519600" y="1901880"/>
            <a:ext cx="4479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TRADIZIONI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11"/>
          <p:cNvSpPr/>
          <p:nvPr/>
        </p:nvSpPr>
        <p:spPr>
          <a:xfrm>
            <a:off x="6519600" y="2331720"/>
            <a:ext cx="447984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ordini religiosi e differenti ambienti culturali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Rounded Rectangle 12"/>
          <p:cNvSpPr/>
          <p:nvPr/>
        </p:nvSpPr>
        <p:spPr>
          <a:xfrm>
            <a:off x="777240" y="3611880"/>
            <a:ext cx="5074200" cy="1572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Box 13"/>
          <p:cNvSpPr/>
          <p:nvPr/>
        </p:nvSpPr>
        <p:spPr>
          <a:xfrm>
            <a:off x="1033200" y="3867840"/>
            <a:ext cx="4479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CRONOLOGIA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14"/>
          <p:cNvSpPr/>
          <p:nvPr/>
        </p:nvSpPr>
        <p:spPr>
          <a:xfrm>
            <a:off x="1033200" y="4297680"/>
            <a:ext cx="447984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dalla tarda antichità all’Umanesimo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Rounded Rectangle 15"/>
          <p:cNvSpPr/>
          <p:nvPr/>
        </p:nvSpPr>
        <p:spPr>
          <a:xfrm>
            <a:off x="6263640" y="3611880"/>
            <a:ext cx="5074200" cy="1572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7" name="TextBox 16"/>
          <p:cNvSpPr/>
          <p:nvPr/>
        </p:nvSpPr>
        <p:spPr>
          <a:xfrm>
            <a:off x="6519600" y="3867840"/>
            <a:ext cx="4479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FUNZIONE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17"/>
          <p:cNvSpPr/>
          <p:nvPr/>
        </p:nvSpPr>
        <p:spPr>
          <a:xfrm>
            <a:off x="6519600" y="4297680"/>
            <a:ext cx="447984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orientare la ricerca attraverso una bibliografia strutturata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18"/>
          <p:cNvSpPr/>
          <p:nvPr/>
        </p:nvSpPr>
        <p:spPr>
          <a:xfrm>
            <a:off x="914400" y="5532120"/>
            <a:ext cx="102405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La specificità del C.A.L.M.A. sta nell’ampiezza dell’ambito, non nell’appartenenza a una singola disciplina.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Rectangle 19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1" name="TextBox 20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Box 21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03 · CRONOLOGIA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Dal VI secolo alla prima metà del XVI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04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Rectangle 6"/>
          <p:cNvSpPr/>
          <p:nvPr/>
        </p:nvSpPr>
        <p:spPr>
          <a:xfrm>
            <a:off x="1005840" y="2880360"/>
            <a:ext cx="9966240" cy="4500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720" bIns="7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9" name="Oval 7"/>
          <p:cNvSpPr/>
          <p:nvPr/>
        </p:nvSpPr>
        <p:spPr>
          <a:xfrm>
            <a:off x="1143000" y="2743200"/>
            <a:ext cx="291960" cy="291960"/>
          </a:xfrm>
          <a:prstGeom prst="ellipse">
            <a:avLst/>
          </a:prstGeom>
          <a:solidFill>
            <a:srgbClr val="5c262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TextBox 8"/>
          <p:cNvSpPr/>
          <p:nvPr/>
        </p:nvSpPr>
        <p:spPr>
          <a:xfrm>
            <a:off x="731520" y="2148840"/>
            <a:ext cx="118800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VI sec.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9"/>
          <p:cNvSpPr/>
          <p:nvPr/>
        </p:nvSpPr>
        <p:spPr>
          <a:xfrm>
            <a:off x="457200" y="3337560"/>
            <a:ext cx="17366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inizio dell’arco cronologico</a:t>
            </a:r>
            <a:endParaRPr b="0" lang="it-IT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Oval 10"/>
          <p:cNvSpPr/>
          <p:nvPr/>
        </p:nvSpPr>
        <p:spPr>
          <a:xfrm>
            <a:off x="4069080" y="2743200"/>
            <a:ext cx="291960" cy="291960"/>
          </a:xfrm>
          <a:prstGeom prst="ellipse">
            <a:avLst/>
          </a:prstGeom>
          <a:solidFill>
            <a:srgbClr val="5c262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3" name="TextBox 11"/>
          <p:cNvSpPr/>
          <p:nvPr/>
        </p:nvSpPr>
        <p:spPr>
          <a:xfrm>
            <a:off x="3657600" y="2148840"/>
            <a:ext cx="118800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Boezio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Box 12"/>
          <p:cNvSpPr/>
          <p:nvPr/>
        </p:nvSpPr>
        <p:spPr>
          <a:xfrm>
            <a:off x="3383280" y="3337560"/>
            <a:ext cx="17366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punto di riferimento</a:t>
            </a:r>
            <a:endParaRPr b="0" lang="it-IT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Oval 13"/>
          <p:cNvSpPr/>
          <p:nvPr/>
        </p:nvSpPr>
        <p:spPr>
          <a:xfrm>
            <a:off x="6995160" y="2743200"/>
            <a:ext cx="291960" cy="291960"/>
          </a:xfrm>
          <a:prstGeom prst="ellipse">
            <a:avLst/>
          </a:prstGeom>
          <a:solidFill>
            <a:srgbClr val="5c262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6" name="TextBox 14"/>
          <p:cNvSpPr/>
          <p:nvPr/>
        </p:nvSpPr>
        <p:spPr>
          <a:xfrm>
            <a:off x="6583680" y="2148840"/>
            <a:ext cx="118800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Medioevo latino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Box 15"/>
          <p:cNvSpPr/>
          <p:nvPr/>
        </p:nvSpPr>
        <p:spPr>
          <a:xfrm>
            <a:off x="6309360" y="3337560"/>
            <a:ext cx="17366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sviluppo del repertorio</a:t>
            </a:r>
            <a:endParaRPr b="0" lang="it-IT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Oval 16"/>
          <p:cNvSpPr/>
          <p:nvPr/>
        </p:nvSpPr>
        <p:spPr>
          <a:xfrm>
            <a:off x="9646920" y="2743200"/>
            <a:ext cx="291960" cy="291960"/>
          </a:xfrm>
          <a:prstGeom prst="ellipse">
            <a:avLst/>
          </a:prstGeom>
          <a:solidFill>
            <a:srgbClr val="5c262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9" name="TextBox 17"/>
          <p:cNvSpPr/>
          <p:nvPr/>
        </p:nvSpPr>
        <p:spPr>
          <a:xfrm>
            <a:off x="9235440" y="2148840"/>
            <a:ext cx="118800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6282b"/>
                </a:solidFill>
                <a:effectLst/>
                <a:uFillTx/>
                <a:latin typeface="Georgia"/>
              </a:rPr>
              <a:t>Erasmo</a:t>
            </a:r>
            <a:endParaRPr b="0" lang="it-IT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18"/>
          <p:cNvSpPr/>
          <p:nvPr/>
        </p:nvSpPr>
        <p:spPr>
          <a:xfrm>
            <a:off x="8961120" y="3337560"/>
            <a:ext cx="17366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orizzonte umanistico</a:t>
            </a:r>
            <a:endParaRPr b="0" lang="it-IT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19"/>
          <p:cNvSpPr/>
          <p:nvPr/>
        </p:nvSpPr>
        <p:spPr>
          <a:xfrm>
            <a:off x="914400" y="4709160"/>
            <a:ext cx="103320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L’arco è definito dalla datazione delle opere degli autori considerati.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20"/>
          <p:cNvSpPr/>
          <p:nvPr/>
        </p:nvSpPr>
        <p:spPr>
          <a:xfrm>
            <a:off x="914400" y="5349240"/>
            <a:ext cx="103320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2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fine VI sec.  →  primo trentennio XVI sec.</a:t>
            </a:r>
            <a:endParaRPr b="0" lang="it-IT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Rectangle 21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4" name="TextBox 22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23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04 · METODO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La scheda C.A.L.M.A.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05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ounded Rectangle 6"/>
          <p:cNvSpPr/>
          <p:nvPr/>
        </p:nvSpPr>
        <p:spPr>
          <a:xfrm>
            <a:off x="822960" y="1691640"/>
            <a:ext cx="3428280" cy="141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7"/>
          <p:cNvSpPr/>
          <p:nvPr/>
        </p:nvSpPr>
        <p:spPr>
          <a:xfrm>
            <a:off x="1051560" y="1920240"/>
            <a:ext cx="29253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LEMMA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8"/>
          <p:cNvSpPr/>
          <p:nvPr/>
        </p:nvSpPr>
        <p:spPr>
          <a:xfrm>
            <a:off x="1051560" y="240480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forma latina normalizzata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Rounded Rectangle 9"/>
          <p:cNvSpPr/>
          <p:nvPr/>
        </p:nvSpPr>
        <p:spPr>
          <a:xfrm>
            <a:off x="4572000" y="1691640"/>
            <a:ext cx="3428280" cy="141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5" name="TextBox 10"/>
          <p:cNvSpPr/>
          <p:nvPr/>
        </p:nvSpPr>
        <p:spPr>
          <a:xfrm>
            <a:off x="4800600" y="1920240"/>
            <a:ext cx="29253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BIBL. GEN.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Box 11"/>
          <p:cNvSpPr/>
          <p:nvPr/>
        </p:nvSpPr>
        <p:spPr>
          <a:xfrm>
            <a:off x="4800600" y="240480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bibliografia generale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Rounded Rectangle 12"/>
          <p:cNvSpPr/>
          <p:nvPr/>
        </p:nvSpPr>
        <p:spPr>
          <a:xfrm>
            <a:off x="8321040" y="1691640"/>
            <a:ext cx="3428280" cy="141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8" name="TextBox 13"/>
          <p:cNvSpPr/>
          <p:nvPr/>
        </p:nvSpPr>
        <p:spPr>
          <a:xfrm>
            <a:off x="8549640" y="1920240"/>
            <a:ext cx="29253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REF.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Box 14"/>
          <p:cNvSpPr/>
          <p:nvPr/>
        </p:nvSpPr>
        <p:spPr>
          <a:xfrm>
            <a:off x="8549640" y="240480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repertori di riferimento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Rounded Rectangle 15"/>
          <p:cNvSpPr/>
          <p:nvPr/>
        </p:nvSpPr>
        <p:spPr>
          <a:xfrm>
            <a:off x="822960" y="3520440"/>
            <a:ext cx="3428280" cy="141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Box 16"/>
          <p:cNvSpPr/>
          <p:nvPr/>
        </p:nvSpPr>
        <p:spPr>
          <a:xfrm>
            <a:off x="1051560" y="3749040"/>
            <a:ext cx="29253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MSS.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17"/>
          <p:cNvSpPr/>
          <p:nvPr/>
        </p:nvSpPr>
        <p:spPr>
          <a:xfrm>
            <a:off x="1051560" y="423360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testimoni manoscritti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Rounded Rectangle 18"/>
          <p:cNvSpPr/>
          <p:nvPr/>
        </p:nvSpPr>
        <p:spPr>
          <a:xfrm>
            <a:off x="4572000" y="3520440"/>
            <a:ext cx="3428280" cy="141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4" name="TextBox 19"/>
          <p:cNvSpPr/>
          <p:nvPr/>
        </p:nvSpPr>
        <p:spPr>
          <a:xfrm>
            <a:off x="4800600" y="3749040"/>
            <a:ext cx="29253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ED.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Box 20"/>
          <p:cNvSpPr/>
          <p:nvPr/>
        </p:nvSpPr>
        <p:spPr>
          <a:xfrm>
            <a:off x="4800600" y="423360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edizioni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Rounded Rectangle 21"/>
          <p:cNvSpPr/>
          <p:nvPr/>
        </p:nvSpPr>
        <p:spPr>
          <a:xfrm>
            <a:off x="8321040" y="3520440"/>
            <a:ext cx="3428280" cy="141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7" name="TextBox 22"/>
          <p:cNvSpPr/>
          <p:nvPr/>
        </p:nvSpPr>
        <p:spPr>
          <a:xfrm>
            <a:off x="8549640" y="3749040"/>
            <a:ext cx="29253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STU.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Box 23"/>
          <p:cNvSpPr/>
          <p:nvPr/>
        </p:nvSpPr>
        <p:spPr>
          <a:xfrm>
            <a:off x="8549640" y="423360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studi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Box 24"/>
          <p:cNvSpPr/>
          <p:nvPr/>
        </p:nvSpPr>
        <p:spPr>
          <a:xfrm>
            <a:off x="868680" y="5532120"/>
            <a:ext cx="102405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La normalizzazione dei lemmi segue BISLAM; la scheda organizza il percorso bibliografico dall’autore alle singole opere.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25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TextBox 26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Box 27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05 · VALORE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Non un semplice elenco bibliografico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7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06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Box 6"/>
          <p:cNvSpPr/>
          <p:nvPr/>
        </p:nvSpPr>
        <p:spPr>
          <a:xfrm>
            <a:off x="868680" y="1828800"/>
            <a:ext cx="2102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AUTORE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Box 7"/>
          <p:cNvSpPr/>
          <p:nvPr/>
        </p:nvSpPr>
        <p:spPr>
          <a:xfrm>
            <a:off x="3063240" y="1828800"/>
            <a:ext cx="456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↓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Box 8"/>
          <p:cNvSpPr/>
          <p:nvPr/>
        </p:nvSpPr>
        <p:spPr>
          <a:xfrm>
            <a:off x="3611880" y="1828800"/>
            <a:ext cx="2102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OPERE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Box 9"/>
          <p:cNvSpPr/>
          <p:nvPr/>
        </p:nvSpPr>
        <p:spPr>
          <a:xfrm>
            <a:off x="5806440" y="1828800"/>
            <a:ext cx="456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↓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Box 10"/>
          <p:cNvSpPr/>
          <p:nvPr/>
        </p:nvSpPr>
        <p:spPr>
          <a:xfrm>
            <a:off x="6355080" y="1828800"/>
            <a:ext cx="2102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EDIZIONI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11"/>
          <p:cNvSpPr/>
          <p:nvPr/>
        </p:nvSpPr>
        <p:spPr>
          <a:xfrm>
            <a:off x="8549640" y="1828800"/>
            <a:ext cx="456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↓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Box 12"/>
          <p:cNvSpPr/>
          <p:nvPr/>
        </p:nvSpPr>
        <p:spPr>
          <a:xfrm>
            <a:off x="9098280" y="1828800"/>
            <a:ext cx="2102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STUDI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13"/>
          <p:cNvSpPr/>
          <p:nvPr/>
        </p:nvSpPr>
        <p:spPr>
          <a:xfrm>
            <a:off x="1005840" y="3063240"/>
            <a:ext cx="100576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1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La scheda funziona come una mappa della ricerca: permette di passare dall’identificazione dell’autore alla bibliografia relativa alle sue opere.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Rounded Rectangle 14"/>
          <p:cNvSpPr/>
          <p:nvPr/>
        </p:nvSpPr>
        <p:spPr>
          <a:xfrm>
            <a:off x="1554480" y="4800600"/>
            <a:ext cx="9051840" cy="68508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TextBox 15"/>
          <p:cNvSpPr/>
          <p:nvPr/>
        </p:nvSpPr>
        <p:spPr>
          <a:xfrm>
            <a:off x="1737360" y="5010840"/>
            <a:ext cx="86860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4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BIBLIOGRAFIA  →  ORIENTAMENTO  →  VERIFICA  →  NUOVA RICERCA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Rectangle 16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9" name="TextBox 17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Box 18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2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06 · REDAZIONE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Un lavoro scientifico collettivo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07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Box 6"/>
          <p:cNvSpPr/>
          <p:nvPr/>
        </p:nvSpPr>
        <p:spPr>
          <a:xfrm>
            <a:off x="868680" y="1600200"/>
            <a:ext cx="64000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C.A.L.M.A. = una rete di competenze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Box 7"/>
          <p:cNvSpPr/>
          <p:nvPr/>
        </p:nvSpPr>
        <p:spPr>
          <a:xfrm>
            <a:off x="914400" y="2331720"/>
            <a:ext cx="9966240" cy="31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La direzione scientifica e i lettori assicurano controllo, coerenza e aggiornamento delle schede.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La redazione cisalpina contribuisce concretamente alla costruzione del repertorio.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Tra gli adiuvantes della redazione cisalpina figura Elisa Chiti, insieme a Roberto Angelini, Nicola Estrafallaces, Laura Vangone e Michele Vescovo.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Rounded Rectangle 8"/>
          <p:cNvSpPr/>
          <p:nvPr/>
        </p:nvSpPr>
        <p:spPr>
          <a:xfrm>
            <a:off x="8092440" y="1508760"/>
            <a:ext cx="2742480" cy="54792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9" name="TextBox 9"/>
          <p:cNvSpPr/>
          <p:nvPr/>
        </p:nvSpPr>
        <p:spPr>
          <a:xfrm>
            <a:off x="8275320" y="1664280"/>
            <a:ext cx="23767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REDAC. Cisalpina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10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TextBox 11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Box 12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07 · PUBBLICAZIONE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Una progressione alfabetica in fascicoli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7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08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6"/>
          <p:cNvSpPr/>
          <p:nvPr/>
        </p:nvSpPr>
        <p:spPr>
          <a:xfrm>
            <a:off x="914400" y="1691640"/>
            <a:ext cx="6393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0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VI</a:t>
            </a:r>
            <a:endParaRPr b="0" lang="it-IT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Box 7"/>
          <p:cNvSpPr/>
          <p:nvPr/>
        </p:nvSpPr>
        <p:spPr>
          <a:xfrm>
            <a:off x="1737360" y="1719000"/>
            <a:ext cx="155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3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2018–2020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Box 8"/>
          <p:cNvSpPr/>
          <p:nvPr/>
        </p:nvSpPr>
        <p:spPr>
          <a:xfrm>
            <a:off x="3246120" y="1719000"/>
            <a:ext cx="72230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Hermolaus Barbarus → Iacobus de Lausanna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Rectangle 9"/>
          <p:cNvSpPr/>
          <p:nvPr/>
        </p:nvSpPr>
        <p:spPr>
          <a:xfrm>
            <a:off x="914400" y="2377440"/>
            <a:ext cx="9783360" cy="17640"/>
          </a:xfrm>
          <a:prstGeom prst="rect">
            <a:avLst/>
          </a:prstGeom>
          <a:solidFill>
            <a:srgbClr val="e8e1d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2" name="TextBox 10"/>
          <p:cNvSpPr/>
          <p:nvPr/>
        </p:nvSpPr>
        <p:spPr>
          <a:xfrm>
            <a:off x="914400" y="3063240"/>
            <a:ext cx="6393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0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VII</a:t>
            </a:r>
            <a:endParaRPr b="0" lang="it-IT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1"/>
          <p:cNvSpPr/>
          <p:nvPr/>
        </p:nvSpPr>
        <p:spPr>
          <a:xfrm>
            <a:off x="1737360" y="3090600"/>
            <a:ext cx="155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3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2021–2023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Box 12"/>
          <p:cNvSpPr/>
          <p:nvPr/>
        </p:nvSpPr>
        <p:spPr>
          <a:xfrm>
            <a:off x="3246120" y="3090600"/>
            <a:ext cx="72230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Iacobus Ledelh → Iohannes Bertachinus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Rectangle 13"/>
          <p:cNvSpPr/>
          <p:nvPr/>
        </p:nvSpPr>
        <p:spPr>
          <a:xfrm>
            <a:off x="914400" y="3749040"/>
            <a:ext cx="9783360" cy="17640"/>
          </a:xfrm>
          <a:prstGeom prst="rect">
            <a:avLst/>
          </a:prstGeom>
          <a:solidFill>
            <a:srgbClr val="e8e1d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6" name="TextBox 14"/>
          <p:cNvSpPr/>
          <p:nvPr/>
        </p:nvSpPr>
        <p:spPr>
          <a:xfrm>
            <a:off x="914400" y="4434840"/>
            <a:ext cx="6393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0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VIII</a:t>
            </a:r>
            <a:endParaRPr b="0" lang="it-IT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Box 15"/>
          <p:cNvSpPr/>
          <p:nvPr/>
        </p:nvSpPr>
        <p:spPr>
          <a:xfrm>
            <a:off x="1737360" y="4462200"/>
            <a:ext cx="155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3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2024–2026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16"/>
          <p:cNvSpPr/>
          <p:nvPr/>
        </p:nvSpPr>
        <p:spPr>
          <a:xfrm>
            <a:off x="3246120" y="4462200"/>
            <a:ext cx="72230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Berthe → Iohannes Gerson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7"/>
          <p:cNvSpPr/>
          <p:nvPr/>
        </p:nvSpPr>
        <p:spPr>
          <a:xfrm>
            <a:off x="914400" y="5120640"/>
            <a:ext cx="9783360" cy="17640"/>
          </a:xfrm>
          <a:prstGeom prst="rect">
            <a:avLst/>
          </a:prstGeom>
          <a:solidFill>
            <a:srgbClr val="e8e1d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26640" bIns="-2664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TextBox 18"/>
          <p:cNvSpPr/>
          <p:nvPr/>
        </p:nvSpPr>
        <p:spPr>
          <a:xfrm>
            <a:off x="914400" y="5806440"/>
            <a:ext cx="101491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La struttura per fascicoli rende possibile un aggiornamento progressivo senza attendere il completamento dell’intero repertorio.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Rectangle 19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2" name="TextBox 20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21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5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08 · 2024–2026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Le novità più recenti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8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09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Rounded Rectangle 6"/>
          <p:cNvSpPr/>
          <p:nvPr/>
        </p:nvSpPr>
        <p:spPr>
          <a:xfrm>
            <a:off x="822960" y="1508760"/>
            <a:ext cx="1873800" cy="48384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Box 7"/>
          <p:cNvSpPr/>
          <p:nvPr/>
        </p:nvSpPr>
        <p:spPr>
          <a:xfrm>
            <a:off x="941760" y="1627560"/>
            <a:ext cx="16452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VIII.1 · 2024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8"/>
          <p:cNvSpPr/>
          <p:nvPr/>
        </p:nvSpPr>
        <p:spPr>
          <a:xfrm>
            <a:off x="2971800" y="1581840"/>
            <a:ext cx="80460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Berthe – Iohannes Busch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Rounded Rectangle 9"/>
          <p:cNvSpPr/>
          <p:nvPr/>
        </p:nvSpPr>
        <p:spPr>
          <a:xfrm>
            <a:off x="822960" y="2221920"/>
            <a:ext cx="1873800" cy="48384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3" name="TextBox 10"/>
          <p:cNvSpPr/>
          <p:nvPr/>
        </p:nvSpPr>
        <p:spPr>
          <a:xfrm>
            <a:off x="941760" y="2340720"/>
            <a:ext cx="16452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VIII.2 · 2024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Box 11"/>
          <p:cNvSpPr/>
          <p:nvPr/>
        </p:nvSpPr>
        <p:spPr>
          <a:xfrm>
            <a:off x="2971800" y="2295000"/>
            <a:ext cx="80460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Busch – Iohannes Cochlaeus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Rounded Rectangle 12"/>
          <p:cNvSpPr/>
          <p:nvPr/>
        </p:nvSpPr>
        <p:spPr>
          <a:xfrm>
            <a:off x="822960" y="2935080"/>
            <a:ext cx="1873800" cy="48384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6" name="TextBox 13"/>
          <p:cNvSpPr/>
          <p:nvPr/>
        </p:nvSpPr>
        <p:spPr>
          <a:xfrm>
            <a:off x="941760" y="3054240"/>
            <a:ext cx="16452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VIII.3 · 2025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Box 14"/>
          <p:cNvSpPr/>
          <p:nvPr/>
        </p:nvSpPr>
        <p:spPr>
          <a:xfrm>
            <a:off x="2971800" y="3008520"/>
            <a:ext cx="80460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Cochlaeus – Iohannes de Dumbleton OSB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Rounded Rectangle 15"/>
          <p:cNvSpPr/>
          <p:nvPr/>
        </p:nvSpPr>
        <p:spPr>
          <a:xfrm>
            <a:off x="822960" y="3648600"/>
            <a:ext cx="1873800" cy="48384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9" name="TextBox 16"/>
          <p:cNvSpPr/>
          <p:nvPr/>
        </p:nvSpPr>
        <p:spPr>
          <a:xfrm>
            <a:off x="941760" y="3767400"/>
            <a:ext cx="16452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VIII.4 · 2025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17"/>
          <p:cNvSpPr/>
          <p:nvPr/>
        </p:nvSpPr>
        <p:spPr>
          <a:xfrm>
            <a:off x="2971800" y="3721680"/>
            <a:ext cx="80460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de Dumbleton OSB – Iohannes Franciscus Philomusus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ounded Rectangle 18"/>
          <p:cNvSpPr/>
          <p:nvPr/>
        </p:nvSpPr>
        <p:spPr>
          <a:xfrm>
            <a:off x="822960" y="4361760"/>
            <a:ext cx="1873800" cy="48384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2" name="TextBox 19"/>
          <p:cNvSpPr/>
          <p:nvPr/>
        </p:nvSpPr>
        <p:spPr>
          <a:xfrm>
            <a:off x="941760" y="4480560"/>
            <a:ext cx="16452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VIII.5 · 2026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20"/>
          <p:cNvSpPr/>
          <p:nvPr/>
        </p:nvSpPr>
        <p:spPr>
          <a:xfrm>
            <a:off x="2971800" y="4434840"/>
            <a:ext cx="80460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Franciscus Philomusus – Iohannes Gerson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ounded Rectangle 21"/>
          <p:cNvSpPr/>
          <p:nvPr/>
        </p:nvSpPr>
        <p:spPr>
          <a:xfrm>
            <a:off x="822960" y="5074920"/>
            <a:ext cx="1873800" cy="483840"/>
          </a:xfrm>
          <a:prstGeom prst="roundRect">
            <a:avLst>
              <a:gd name="adj" fmla="val 16667"/>
            </a:avLst>
          </a:prstGeom>
          <a:solidFill>
            <a:srgbClr val="efe7d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TextBox 22"/>
          <p:cNvSpPr/>
          <p:nvPr/>
        </p:nvSpPr>
        <p:spPr>
          <a:xfrm>
            <a:off x="941760" y="5193720"/>
            <a:ext cx="16452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5c262b"/>
                </a:solidFill>
                <a:effectLst/>
                <a:uFillTx/>
                <a:latin typeface="Aptos"/>
              </a:rPr>
              <a:t>VIII.6 · 2026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23"/>
          <p:cNvSpPr/>
          <p:nvPr/>
        </p:nvSpPr>
        <p:spPr>
          <a:xfrm>
            <a:off x="2971800" y="5148000"/>
            <a:ext cx="80460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Iohannes Gerson + Elenchus abbreviationum et Indices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4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5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Box 26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1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09 · DIGITALE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Dal repertorio cartaceo a Mirabile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4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10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Rounded Rectangle 6"/>
          <p:cNvSpPr/>
          <p:nvPr/>
        </p:nvSpPr>
        <p:spPr>
          <a:xfrm>
            <a:off x="914400" y="1691640"/>
            <a:ext cx="4296960" cy="3474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6" name="TextBox 7"/>
          <p:cNvSpPr/>
          <p:nvPr/>
        </p:nvSpPr>
        <p:spPr>
          <a:xfrm>
            <a:off x="1234440" y="2057400"/>
            <a:ext cx="36568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CARTA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Box 8"/>
          <p:cNvSpPr/>
          <p:nvPr/>
        </p:nvSpPr>
        <p:spPr>
          <a:xfrm>
            <a:off x="1234440" y="2788920"/>
            <a:ext cx="3656880" cy="164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fascicoli</a:t>
            </a:r>
            <a:br>
              <a:rPr sz="1800"/>
            </a:b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lemmi</a:t>
            </a:r>
            <a:br>
              <a:rPr sz="1800"/>
            </a:b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bibliografia</a:t>
            </a:r>
            <a:br>
              <a:rPr sz="1800"/>
            </a:b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apparati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Box 9"/>
          <p:cNvSpPr/>
          <p:nvPr/>
        </p:nvSpPr>
        <p:spPr>
          <a:xfrm>
            <a:off x="5440680" y="2788920"/>
            <a:ext cx="91368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→</a:t>
            </a:r>
            <a:endParaRPr b="0" lang="it-IT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Rounded Rectangle 10"/>
          <p:cNvSpPr/>
          <p:nvPr/>
        </p:nvSpPr>
        <p:spPr>
          <a:xfrm>
            <a:off x="6400800" y="1691640"/>
            <a:ext cx="4296960" cy="3474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e8e1d3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0" name="TextBox 11"/>
          <p:cNvSpPr/>
          <p:nvPr/>
        </p:nvSpPr>
        <p:spPr>
          <a:xfrm>
            <a:off x="6720840" y="2057400"/>
            <a:ext cx="36568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MIRABILE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Box 12"/>
          <p:cNvSpPr/>
          <p:nvPr/>
        </p:nvSpPr>
        <p:spPr>
          <a:xfrm>
            <a:off x="6720840" y="2788920"/>
            <a:ext cx="3656880" cy="164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consultazione online</a:t>
            </a:r>
            <a:br>
              <a:rPr sz="1800"/>
            </a:b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accessibilità</a:t>
            </a:r>
            <a:br>
              <a:rPr sz="1800"/>
            </a:b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integrazione digitale</a:t>
            </a:r>
            <a:br>
              <a:rPr sz="1800"/>
            </a:br>
            <a:r>
              <a:rPr b="0" lang="en-US" sz="18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ricerca bibliografica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Box 13"/>
          <p:cNvSpPr/>
          <p:nvPr/>
        </p:nvSpPr>
        <p:spPr>
          <a:xfrm>
            <a:off x="1005840" y="5623560"/>
            <a:ext cx="1005768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Il repertorio è disponibile in versione cartacea presso le Edizioni del Galluzzo e online su Mirabile.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Rectangle 14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TextBox 15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Box 16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10 · SVILUPPI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Un progetto che continua a crescere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11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Box 6"/>
          <p:cNvSpPr/>
          <p:nvPr/>
        </p:nvSpPr>
        <p:spPr>
          <a:xfrm>
            <a:off x="868680" y="1600200"/>
            <a:ext cx="47541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1990s → 2000 → 2026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Box 7"/>
          <p:cNvSpPr/>
          <p:nvPr/>
        </p:nvSpPr>
        <p:spPr>
          <a:xfrm>
            <a:off x="914400" y="2331720"/>
            <a:ext cx="9966240" cy="31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Il progetto si consolida come repertorio generale degli autori latini medievali e umanistici.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La pubblicazione procede per volumi e fascicoli, mantenendo una struttura bibliografica stabile.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L’ambiente digitale permette di affiancare alla pubblicazione cartacea la consultazione in Mirabile.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Il 2026 segna l’arrivo al fascicolo VIII.6, con Gerson e gli apparati di abbreviazioni e indici.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Rectangle 8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4" name="TextBox 9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10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26282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Box 2"/>
          <p:cNvSpPr/>
          <p:nvPr/>
        </p:nvSpPr>
        <p:spPr>
          <a:xfrm>
            <a:off x="822960" y="640080"/>
            <a:ext cx="2742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PERCHÉ CONTA</a:t>
            </a:r>
            <a:endParaRPr b="0" lang="it-IT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Box 3"/>
          <p:cNvSpPr/>
          <p:nvPr/>
        </p:nvSpPr>
        <p:spPr>
          <a:xfrm>
            <a:off x="822960" y="1143000"/>
            <a:ext cx="9874800" cy="127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200" strike="noStrike" u="none">
                <a:solidFill>
                  <a:srgbClr val="ffffff"/>
                </a:solidFill>
                <a:effectLst/>
                <a:uFillTx/>
                <a:latin typeface="Aptos Display"/>
              </a:rPr>
              <a:t>Il C.A.L.M.A. come infrastruttura</a:t>
            </a:r>
            <a:br>
              <a:rPr sz="3200"/>
            </a:br>
            <a:r>
              <a:rPr b="1" lang="en-US" sz="3200" strike="noStrike" u="none">
                <a:solidFill>
                  <a:srgbClr val="ffffff"/>
                </a:solidFill>
                <a:effectLst/>
                <a:uFillTx/>
                <a:latin typeface="Aptos Display"/>
              </a:rPr>
              <a:t>bibliografica della medievalistica</a:t>
            </a:r>
            <a:endParaRPr b="0" lang="it-IT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Box 4"/>
          <p:cNvSpPr/>
          <p:nvPr/>
        </p:nvSpPr>
        <p:spPr>
          <a:xfrm>
            <a:off x="868680" y="2880360"/>
            <a:ext cx="950904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100" strike="noStrike" u="none">
                <a:solidFill>
                  <a:srgbClr val="e0d7c1"/>
                </a:solidFill>
                <a:effectLst/>
                <a:uFillTx/>
                <a:latin typeface="Georgia"/>
              </a:rPr>
              <a:t>Non soltanto un repertorio di nomi e titoli, ma uno strumento che rende leggibile la storia della ricerca sugli autori latini.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Rectangle 5"/>
          <p:cNvSpPr/>
          <p:nvPr/>
        </p:nvSpPr>
        <p:spPr>
          <a:xfrm>
            <a:off x="868680" y="4160520"/>
            <a:ext cx="2376720" cy="40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960" bIns="-3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1" name="TextBox 6"/>
          <p:cNvSpPr/>
          <p:nvPr/>
        </p:nvSpPr>
        <p:spPr>
          <a:xfrm>
            <a:off x="868680" y="4572000"/>
            <a:ext cx="210240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IDENTIFICARE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Box 7"/>
          <p:cNvSpPr/>
          <p:nvPr/>
        </p:nvSpPr>
        <p:spPr>
          <a:xfrm>
            <a:off x="3657600" y="4572000"/>
            <a:ext cx="228528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RICOSTRUIRE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Box 8"/>
          <p:cNvSpPr/>
          <p:nvPr/>
        </p:nvSpPr>
        <p:spPr>
          <a:xfrm>
            <a:off x="6446520" y="4572000"/>
            <a:ext cx="210240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VERIFICARE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Box 9"/>
          <p:cNvSpPr/>
          <p:nvPr/>
        </p:nvSpPr>
        <p:spPr>
          <a:xfrm>
            <a:off x="9144000" y="4572000"/>
            <a:ext cx="210240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COLLEGARE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Box 10"/>
          <p:cNvSpPr/>
          <p:nvPr/>
        </p:nvSpPr>
        <p:spPr>
          <a:xfrm>
            <a:off x="868680" y="5897880"/>
            <a:ext cx="64000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C.A.L.M.A. · dalla bibliografia alla ricerca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angl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f4efe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7" name="TextBox 2"/>
          <p:cNvSpPr/>
          <p:nvPr/>
        </p:nvSpPr>
        <p:spPr>
          <a:xfrm>
            <a:off x="640080" y="320040"/>
            <a:ext cx="21938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a78444"/>
                </a:solidFill>
                <a:effectLst/>
                <a:uFillTx/>
                <a:latin typeface="Aptos"/>
              </a:rPr>
              <a:t>11 · FONTI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Box 3"/>
          <p:cNvSpPr/>
          <p:nvPr/>
        </p:nvSpPr>
        <p:spPr>
          <a:xfrm>
            <a:off x="640080" y="658440"/>
            <a:ext cx="10697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26282b"/>
                </a:solidFill>
                <a:effectLst/>
                <a:uFillTx/>
                <a:latin typeface="Aptos Display"/>
              </a:rPr>
              <a:t>Fonti e riferimenti essenziali</a:t>
            </a:r>
            <a:endParaRPr b="0" lang="it-IT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Rectangle 4"/>
          <p:cNvSpPr/>
          <p:nvPr/>
        </p:nvSpPr>
        <p:spPr>
          <a:xfrm>
            <a:off x="640080" y="1344240"/>
            <a:ext cx="913680" cy="3132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0" name="TextBox 5"/>
          <p:cNvSpPr/>
          <p:nvPr/>
        </p:nvSpPr>
        <p:spPr>
          <a:xfrm>
            <a:off x="11109960" y="347400"/>
            <a:ext cx="410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9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13</a:t>
            </a:r>
            <a:endParaRPr b="0" lang="it-IT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Box 6"/>
          <p:cNvSpPr/>
          <p:nvPr/>
        </p:nvSpPr>
        <p:spPr>
          <a:xfrm>
            <a:off x="914400" y="1600200"/>
            <a:ext cx="9874800" cy="338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SISMEL, Compendium Auctorum Latinorum Medii Aevi (C.A.L.M.A.), pagina ufficiale del progetto.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SISMEL, Norme redazionali C.A.L.M.A.: struttura della scheda e campi bibliografici.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SISMEL, Repertori generali: quadro dei principali strumenti bibliografici medievalistici.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700" strike="noStrike" u="none">
                <a:solidFill>
                  <a:srgbClr val="26282b"/>
                </a:solidFill>
                <a:effectLst/>
                <a:uFillTx/>
                <a:latin typeface="Aptos"/>
              </a:rPr>
              <a:t>•  Mirabile. Archivio digitale della cultura latina medievale: ambiente di consultazione online del C.A.L.M.A.</a:t>
            </a:r>
            <a:endParaRPr b="0" lang="it-IT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7"/>
          <p:cNvSpPr/>
          <p:nvPr/>
        </p:nvSpPr>
        <p:spPr>
          <a:xfrm>
            <a:off x="914400" y="5166360"/>
            <a:ext cx="98748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3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Dati sui fascicoli aggiornati allo stato della pubblicazione verificato nel settembre 2026.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Box 8"/>
          <p:cNvSpPr/>
          <p:nvPr/>
        </p:nvSpPr>
        <p:spPr>
          <a:xfrm>
            <a:off x="914400" y="5715000"/>
            <a:ext cx="98748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000" strike="noStrike" u="none">
                <a:solidFill>
                  <a:srgbClr val="5c262b"/>
                </a:solidFill>
                <a:effectLst/>
                <a:uFillTx/>
                <a:latin typeface="Georgia"/>
              </a:rPr>
              <a:t>Grazie per l’attenzione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Rectangle 9"/>
          <p:cNvSpPr/>
          <p:nvPr/>
        </p:nvSpPr>
        <p:spPr>
          <a:xfrm>
            <a:off x="640080" y="6419160"/>
            <a:ext cx="10880640" cy="10080"/>
          </a:xfrm>
          <a:prstGeom prst="rect">
            <a:avLst/>
          </a:prstGeom>
          <a:solidFill>
            <a:srgbClr val="a784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5" name="TextBox 10"/>
          <p:cNvSpPr/>
          <p:nvPr/>
        </p:nvSpPr>
        <p:spPr>
          <a:xfrm>
            <a:off x="640080" y="6473880"/>
            <a:ext cx="27424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C.A.L.M.A.  ·  SISMEL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Box 11"/>
          <p:cNvSpPr/>
          <p:nvPr/>
        </p:nvSpPr>
        <p:spPr>
          <a:xfrm>
            <a:off x="8229600" y="6473880"/>
            <a:ext cx="32911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700" strike="noStrike" u="none">
                <a:solidFill>
                  <a:srgbClr val="746c60"/>
                </a:solidFill>
                <a:effectLst/>
                <a:uFillTx/>
                <a:latin typeface="Aptos"/>
              </a:rPr>
              <a:t>Compendium Auctorum Latinorum Medii Aevi</a:t>
            </a:r>
            <a:endParaRPr b="0" lang="it-IT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LibreOffice/25.2.3.1$MacOSX_X86_64 LibreOffice_project/d8d1af5f77df955194e52baabe19324532ac8e8b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it-IT</dc:language>
  <cp:lastModifiedBy/>
  <dcterms:modified xsi:type="dcterms:W3CDTF">2026-09-18T17:34:51Z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