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docProps/custom.xml" ContentType="application/vnd.openxmlformats-officedocument.custom-properties+xml"/>
  <Override PartName="/docProps/core.xml" ContentType="application/vnd.openxmlformats-package.core-properties+xml"/>
  <Override PartName="/docProps/app.xml" ContentType="application/vnd.openxmlformats-officedocument.extended-properties+xml"/>
  <Override PartName="/ppt/theme/theme1.xml" ContentType="application/vnd.openxmlformats-officedocument.theme+xml"/>
  <Override PartName="/ppt/theme/theme2.xml" ContentType="application/vnd.openxmlformats-officedocument.theme+xml"/>
  <Override PartName="/ppt/presentation.xml" ContentType="application/vnd.openxmlformats-officedocument.presentationml.presentation.main+xml"/>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1.xml" ContentType="application/vnd.openxmlformats-officedocument.presentationml.slide+xml"/>
  <Override PartName="/ppt/slides/slide8.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slideLayouts/slideLayout1.xml" ContentType="application/vnd.openxmlformats-officedocument.presentationml.slideLayout+xml"/>
  <Override PartName="/ppt/presProps.xml" ContentType="application/vnd.openxmlformats-officedocument.presentationml.presPro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Lst>
  <p:notesMasterIdLst>
    <p:notesMasterId r:id="rId3"/>
  </p:notesMasterIdLst>
  <p:sldIdLst>
    <p:sldId id="256" r:id="rId4"/>
    <p:sldId id="257" r:id="rId5"/>
    <p:sldId id="258" r:id="rId6"/>
    <p:sldId id="259" r:id="rId7"/>
    <p:sldId id="260" r:id="rId8"/>
    <p:sldId id="261" r:id="rId9"/>
    <p:sldId id="262" r:id="rId10"/>
    <p:sldId id="263" r:id="rId11"/>
    <p:sldId id="264" r:id="rId12"/>
    <p:sldId id="265" r:id="rId13"/>
    <p:sldId id="266" r:id="rId14"/>
    <p:sldId id="267" r:id="rId15"/>
    <p:sldId id="268" r:id="rId16"/>
    <p:sldId id="269" r:id="rId17"/>
    <p:sldId id="270" r:id="rId18"/>
    <p:sldId id="271" r:id="rId19"/>
    <p:sldId id="272" r:id="rId20"/>
    <p:sldId id="273" r:id="rId21"/>
  </p:sldIdLst>
  <p:sldSz cx="9144000" cy="6858000"/>
  <p:notesSz cx="6858000" cy="9144000"/>
</p:presentation>
</file>

<file path=ppt/presProps.xml><?xml version="1.0" encoding="utf-8"?>
<p:presentationPr xmlns:a="http://schemas.openxmlformats.org/drawingml/2006/main" xmlns:p="http://schemas.openxmlformats.org/presentationml/2006/main" xmlns:r="http://schemas.openxmlformats.org/officeDocument/2006/relationships">
  <p:showPr loop="1"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 name="PlaceHolder 1"/>
          <p:cNvSpPr>
            <a:spLocks noGrp="1"/>
          </p:cNvSpPr>
          <p:nvPr>
            <p:ph type="sldImg"/>
          </p:nvPr>
        </p:nvSpPr>
        <p:spPr>
          <a:xfrm>
            <a:off x="216000" y="812520"/>
            <a:ext cx="7127280" cy="4008960"/>
          </a:xfrm>
          <a:prstGeom prst="rect">
            <a:avLst/>
          </a:prstGeom>
          <a:noFill/>
          <a:ln w="0">
            <a:noFill/>
          </a:ln>
        </p:spPr>
        <p:txBody>
          <a:bodyPr lIns="0" tIns="0" rIns="0" bIns="0" anchor="ctr">
            <a:noAutofit/>
          </a:bodyPr>
          <a:p>
            <a:r>
              <a:rPr lang="it-IT" sz="1800" b="0" u="none" strike="noStrike">
                <a:solidFill>
                  <a:srgbClr val="000000"/>
                </a:solidFill>
                <a:effectLst/>
                <a:uFillTx/>
                <a:latin typeface="Arial"/>
              </a:rPr>
              <a:t>Fai clic per spostare la diapositiva</a:t>
            </a:r>
            <a:endParaRPr lang="it-IT" sz="1800" b="0" u="none" strike="noStrike">
              <a:solidFill>
                <a:srgbClr val="000000"/>
              </a:solidFill>
              <a:effectLst/>
              <a:uFillTx/>
              <a:latin typeface="Arial"/>
            </a:endParaRPr>
          </a:p>
        </p:txBody>
      </p:sp>
      <p:sp>
        <p:nvSpPr>
          <p:cNvPr id="10" name="PlaceHolder 2"/>
          <p:cNvSpPr>
            <a:spLocks noGrp="1"/>
          </p:cNvSpPr>
          <p:nvPr>
            <p:ph type="body"/>
          </p:nvPr>
        </p:nvSpPr>
        <p:spPr>
          <a:xfrm>
            <a:off x="756000" y="5078520"/>
            <a:ext cx="6047640" cy="4811040"/>
          </a:xfrm>
          <a:prstGeom prst="rect">
            <a:avLst/>
          </a:prstGeom>
          <a:noFill/>
          <a:ln w="0">
            <a:noFill/>
          </a:ln>
        </p:spPr>
        <p:txBody>
          <a:bodyPr lIns="0" tIns="0" rIns="0" bIns="0" anchor="t">
            <a:noAutofit/>
          </a:bodyPr>
          <a:p>
            <a:pPr indent="0" algn="l">
              <a:buNone/>
            </a:pPr>
            <a:r>
              <a:rPr lang="it-IT" sz="2000" b="0" u="none" strike="noStrike">
                <a:solidFill>
                  <a:srgbClr val="000000"/>
                </a:solidFill>
                <a:effectLst/>
                <a:uFillTx/>
                <a:latin typeface="Arial"/>
              </a:rPr>
              <a:t>Fai clic per modificare il formato delle note</a:t>
            </a:r>
            <a:endParaRPr lang="it-IT" sz="2000" b="0" u="none" strike="noStrike">
              <a:solidFill>
                <a:srgbClr val="000000"/>
              </a:solidFill>
              <a:effectLst/>
              <a:uFillTx/>
              <a:latin typeface="Arial"/>
            </a:endParaRPr>
          </a:p>
        </p:txBody>
      </p:sp>
      <p:sp>
        <p:nvSpPr>
          <p:cNvPr id="11" name="PlaceHolder 3"/>
          <p:cNvSpPr>
            <a:spLocks noGrp="1"/>
          </p:cNvSpPr>
          <p:nvPr>
            <p:ph type="hdr"/>
          </p:nvPr>
        </p:nvSpPr>
        <p:spPr>
          <a:xfrm>
            <a:off x="0" y="0"/>
            <a:ext cx="3280680" cy="534240"/>
          </a:xfrm>
          <a:prstGeom prst="rect">
            <a:avLst/>
          </a:prstGeom>
          <a:noFill/>
          <a:ln w="0">
            <a:noFill/>
          </a:ln>
        </p:spPr>
        <p:txBody>
          <a:bodyPr lIns="0" tIns="0" rIns="0" bIns="0" anchor="t">
            <a:noAutofit/>
          </a:bodyPr>
          <a:p>
            <a:pPr indent="0" algn="l">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2" name="PlaceHolder 4"/>
          <p:cNvSpPr>
            <a:spLocks noGrp="1"/>
          </p:cNvSpPr>
          <p:nvPr>
            <p:ph type="dt" idx="4"/>
          </p:nvPr>
        </p:nvSpPr>
        <p:spPr>
          <a:xfrm>
            <a:off x="4278960" y="0"/>
            <a:ext cx="3280680" cy="534240"/>
          </a:xfrm>
          <a:prstGeom prst="rect">
            <a:avLst/>
          </a:prstGeom>
          <a:noFill/>
          <a:ln w="0">
            <a:noFill/>
          </a:ln>
        </p:spPr>
        <p:txBody>
          <a:bodyPr lIns="0" tIns="0" rIns="0" bIns="0" anchor="t">
            <a:noAutofit/>
          </a:bodyPr>
          <a:lstStyle>
            <a:lvl1pPr indent="0" algn="r">
              <a:buNone/>
              <a:defRPr lang="it-IT" sz="1400" b="0" u="none" strike="noStrike">
                <a:solidFill>
                  <a:srgbClr val="000000"/>
                </a:solidFill>
                <a:effectLst/>
                <a:uFillTx/>
                <a:latin typeface="Times New Roman"/>
              </a:defRPr>
            </a:lvl1pPr>
          </a:lstStyle>
          <a:p>
            <a:pPr indent="0" algn="r">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3" name="PlaceHolder 5"/>
          <p:cNvSpPr>
            <a:spLocks noGrp="1"/>
          </p:cNvSpPr>
          <p:nvPr>
            <p:ph type="ftr" idx="5"/>
          </p:nvPr>
        </p:nvSpPr>
        <p:spPr>
          <a:xfrm>
            <a:off x="0" y="10157400"/>
            <a:ext cx="3280680" cy="534240"/>
          </a:xfrm>
          <a:prstGeom prst="rect">
            <a:avLst/>
          </a:prstGeom>
          <a:noFill/>
          <a:ln w="0">
            <a:noFill/>
          </a:ln>
        </p:spPr>
        <p:txBody>
          <a:bodyPr lIns="0" tIns="0" rIns="0" bIns="0" anchor="b">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 </a:t>
            </a:r>
            <a:endParaRPr lang="it-IT" sz="1400" b="0" u="none" strike="noStrike">
              <a:solidFill>
                <a:srgbClr val="000000"/>
              </a:solidFill>
              <a:effectLst/>
              <a:uFillTx/>
              <a:latin typeface="Times New Roman"/>
            </a:endParaRPr>
          </a:p>
        </p:txBody>
      </p:sp>
      <p:sp>
        <p:nvSpPr>
          <p:cNvPr id="14" name="PlaceHolder 6"/>
          <p:cNvSpPr>
            <a:spLocks noGrp="1"/>
          </p:cNvSpPr>
          <p:nvPr>
            <p:ph type="sldNum" idx="6"/>
          </p:nvPr>
        </p:nvSpPr>
        <p:spPr>
          <a:xfrm>
            <a:off x="4278960" y="10157400"/>
            <a:ext cx="3280680" cy="534240"/>
          </a:xfrm>
          <a:prstGeom prst="rect">
            <a:avLst/>
          </a:prstGeom>
          <a:noFill/>
          <a:ln w="0">
            <a:noFill/>
          </a:ln>
        </p:spPr>
        <p:txBody>
          <a:bodyPr lIns="0" tIns="0" rIns="0" bIns="0" anchor="b">
            <a:noAutofit/>
          </a:bodyPr>
          <a:lstStyle>
            <a:lvl1pPr indent="0" algn="r">
              <a:buNone/>
              <a:defRPr lang="it-IT" sz="1400" b="0" u="none" strike="noStrike">
                <a:solidFill>
                  <a:srgbClr val="000000"/>
                </a:solidFill>
                <a:effectLst/>
                <a:uFillTx/>
                <a:latin typeface="Times New Roman"/>
              </a:defRPr>
            </a:lvl1pPr>
          </a:lstStyle>
          <a:p>
            <a:pPr indent="0" algn="r">
              <a:buNone/>
            </a:pPr>
            <a:fld id="{589D9D05-01F6-4CFE-9629-15915BB4A6A1}" type="slidenum">
              <a:rPr lang="it-IT" sz="1400" b="0" u="none" strike="noStrike">
                <a:solidFill>
                  <a:srgbClr val="000000"/>
                </a:solidFill>
                <a:effectLst/>
                <a:uFillTx/>
                <a:latin typeface="Times New Roman"/>
              </a:rPr>
              <a:t>1</a:t>
            </a:fld>
            <a:endParaRPr lang="it-IT" sz="1400" b="0" u="none" strike="noStrike">
              <a:solidFill>
                <a:srgbClr val="000000"/>
              </a:solidFill>
              <a:effectLst/>
              <a:uFillTx/>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
</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
</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
</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
</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
</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
</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
</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
</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
</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
</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
</Relationships>
</file>

<file path=ppt/notesSlides/_rels/notesSlide13.xml.rels><?xml version="1.0" encoding="UTF-8"?>
<Relationships xmlns="http://schemas.openxmlformats.org/package/2006/relationships"><Relationship Id="rId1" Type="http://schemas.openxmlformats.org/officeDocument/2006/relationships/slide" Target="../slides/slide13.xml"/><Relationship Id="rId2" Type="http://schemas.openxmlformats.org/officeDocument/2006/relationships/notesMaster" Target="../notesMasters/notesMaster1.xml"/>
</Relationships>
</file>

<file path=ppt/notesSlides/_rels/notesSlide14.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
</Relationships>
</file>

<file path=ppt/notesSlides/_rels/notesSlide15.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
</Relationships>
</file>

<file path=ppt/notesSlides/_rels/notesSlide16.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
</Relationships>
</file>

<file path=ppt/notesSlides/_rels/notesSlide17.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
</Relationships>
</file>

<file path=ppt/notesSlides/_rels/notesSlide18.xml.rels><?xml version="1.0" encoding="UTF-8"?>
<Relationships xmlns="http://schemas.openxmlformats.org/package/2006/relationships"><Relationship Id="rId1" Type="http://schemas.openxmlformats.org/officeDocument/2006/relationships/slide" Target="../slides/slide18.xml"/><Relationship Id="rId2" Type="http://schemas.openxmlformats.org/officeDocument/2006/relationships/notesMaster" Target="../notesMasters/notesMaster1.xml"/>
</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 name="PlaceHolder 1"/>
          <p:cNvSpPr>
            <a:spLocks noGrp="1"/>
          </p:cNvSpPr>
          <p:nvPr>
            <p:ph type="sldImg"/>
          </p:nvPr>
        </p:nvSpPr>
        <p:spPr>
          <a:xfrm>
            <a:off x="1143000" y="685800"/>
            <a:ext cx="4564800" cy="3421800"/>
          </a:xfrm>
          <a:prstGeom prst="rect">
            <a:avLst/>
          </a:prstGeom>
          <a:ln w="0">
            <a:noFill/>
          </a:ln>
        </p:spPr>
      </p:sp>
      <p:sp>
        <p:nvSpPr>
          <p:cNvPr id="114" name="Rectangle 102"/>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 name="PlaceHolder 1"/>
          <p:cNvSpPr>
            <a:spLocks noGrp="1"/>
          </p:cNvSpPr>
          <p:nvPr>
            <p:ph type="sldImg"/>
          </p:nvPr>
        </p:nvSpPr>
        <p:spPr>
          <a:xfrm>
            <a:off x="1143000" y="685800"/>
            <a:ext cx="4564800" cy="3421800"/>
          </a:xfrm>
          <a:prstGeom prst="rect">
            <a:avLst/>
          </a:prstGeom>
          <a:ln w="0">
            <a:noFill/>
          </a:ln>
        </p:spPr>
      </p:sp>
      <p:sp>
        <p:nvSpPr>
          <p:cNvPr id="116" name="Rectangle 104"/>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 name="PlaceHolder 1"/>
          <p:cNvSpPr>
            <a:spLocks noGrp="1"/>
          </p:cNvSpPr>
          <p:nvPr>
            <p:ph type="sldImg"/>
          </p:nvPr>
        </p:nvSpPr>
        <p:spPr>
          <a:xfrm>
            <a:off x="1143000" y="685800"/>
            <a:ext cx="4564800" cy="3421800"/>
          </a:xfrm>
          <a:prstGeom prst="rect">
            <a:avLst/>
          </a:prstGeom>
          <a:ln w="0">
            <a:noFill/>
          </a:ln>
        </p:spPr>
      </p:sp>
      <p:sp>
        <p:nvSpPr>
          <p:cNvPr id="118" name="Rectangle 106"/>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 name="PlaceHolder 1"/>
          <p:cNvSpPr>
            <a:spLocks noGrp="1"/>
          </p:cNvSpPr>
          <p:nvPr>
            <p:ph type="sldImg"/>
          </p:nvPr>
        </p:nvSpPr>
        <p:spPr>
          <a:xfrm>
            <a:off x="1143000" y="685800"/>
            <a:ext cx="4564800" cy="3421800"/>
          </a:xfrm>
          <a:prstGeom prst="rect">
            <a:avLst/>
          </a:prstGeom>
          <a:ln w="0">
            <a:noFill/>
          </a:ln>
        </p:spPr>
      </p:sp>
      <p:sp>
        <p:nvSpPr>
          <p:cNvPr id="120" name="Rectangle 108"/>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 name="PlaceHolder 1"/>
          <p:cNvSpPr>
            <a:spLocks noGrp="1"/>
          </p:cNvSpPr>
          <p:nvPr>
            <p:ph type="sldImg"/>
          </p:nvPr>
        </p:nvSpPr>
        <p:spPr>
          <a:xfrm>
            <a:off x="1143000" y="685800"/>
            <a:ext cx="4564800" cy="3421800"/>
          </a:xfrm>
          <a:prstGeom prst="rect">
            <a:avLst/>
          </a:prstGeom>
          <a:ln w="0">
            <a:noFill/>
          </a:ln>
        </p:spPr>
      </p:sp>
      <p:sp>
        <p:nvSpPr>
          <p:cNvPr id="122" name="Rectangle 110"/>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 name="PlaceHolder 1"/>
          <p:cNvSpPr>
            <a:spLocks noGrp="1"/>
          </p:cNvSpPr>
          <p:nvPr>
            <p:ph type="sldImg"/>
          </p:nvPr>
        </p:nvSpPr>
        <p:spPr>
          <a:xfrm>
            <a:off x="1143000" y="685800"/>
            <a:ext cx="4564800" cy="3421800"/>
          </a:xfrm>
          <a:prstGeom prst="rect">
            <a:avLst/>
          </a:prstGeom>
          <a:ln w="0">
            <a:noFill/>
          </a:ln>
        </p:spPr>
      </p:sp>
      <p:sp>
        <p:nvSpPr>
          <p:cNvPr id="124" name="Rectangle 112"/>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 name="PlaceHolder 1"/>
          <p:cNvSpPr>
            <a:spLocks noGrp="1"/>
          </p:cNvSpPr>
          <p:nvPr>
            <p:ph type="sldImg"/>
          </p:nvPr>
        </p:nvSpPr>
        <p:spPr>
          <a:xfrm>
            <a:off x="1144440" y="685800"/>
            <a:ext cx="4555440" cy="3415320"/>
          </a:xfrm>
          <a:prstGeom prst="rect">
            <a:avLst/>
          </a:prstGeom>
          <a:ln w="0">
            <a:noFill/>
          </a:ln>
        </p:spPr>
      </p:sp>
      <p:sp>
        <p:nvSpPr>
          <p:cNvPr id="126" name="Rectangle 114"/>
          <p:cNvSpPr/>
          <p:nvPr/>
        </p:nvSpPr>
        <p:spPr>
          <a:xfrm>
            <a:off x="685800" y="4343400"/>
            <a:ext cx="5472720" cy="410112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PlaceHolder 1"/>
          <p:cNvSpPr>
            <a:spLocks noGrp="1"/>
          </p:cNvSpPr>
          <p:nvPr>
            <p:ph type="sldImg"/>
          </p:nvPr>
        </p:nvSpPr>
        <p:spPr>
          <a:xfrm>
            <a:off x="1143000" y="685800"/>
            <a:ext cx="4564800" cy="3421800"/>
          </a:xfrm>
          <a:prstGeom prst="rect">
            <a:avLst/>
          </a:prstGeom>
          <a:ln w="0">
            <a:noFill/>
          </a:ln>
        </p:spPr>
      </p:sp>
      <p:sp>
        <p:nvSpPr>
          <p:cNvPr id="128" name="Rectangle 116"/>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PlaceHolder 1"/>
          <p:cNvSpPr>
            <a:spLocks noGrp="1"/>
          </p:cNvSpPr>
          <p:nvPr>
            <p:ph type="sldImg"/>
          </p:nvPr>
        </p:nvSpPr>
        <p:spPr>
          <a:xfrm>
            <a:off x="1143000" y="685800"/>
            <a:ext cx="4560120" cy="3417120"/>
          </a:xfrm>
          <a:prstGeom prst="rect">
            <a:avLst/>
          </a:prstGeom>
          <a:ln w="0">
            <a:noFill/>
          </a:ln>
        </p:spPr>
      </p:sp>
      <p:sp>
        <p:nvSpPr>
          <p:cNvPr id="130" name="Rectangle 118"/>
          <p:cNvSpPr/>
          <p:nvPr/>
        </p:nvSpPr>
        <p:spPr>
          <a:xfrm>
            <a:off x="685800" y="4343400"/>
            <a:ext cx="5474520" cy="410292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1" name="PlaceHolder 1"/>
          <p:cNvSpPr>
            <a:spLocks noGrp="1"/>
          </p:cNvSpPr>
          <p:nvPr>
            <p:ph type="sldImg"/>
          </p:nvPr>
        </p:nvSpPr>
        <p:spPr>
          <a:xfrm>
            <a:off x="1143000" y="685800"/>
            <a:ext cx="4560120" cy="3417120"/>
          </a:xfrm>
          <a:prstGeom prst="rect">
            <a:avLst/>
          </a:prstGeom>
          <a:ln w="0">
            <a:noFill/>
          </a:ln>
        </p:spPr>
      </p:sp>
      <p:sp>
        <p:nvSpPr>
          <p:cNvPr id="132" name="Rectangle 118"/>
          <p:cNvSpPr/>
          <p:nvPr/>
        </p:nvSpPr>
        <p:spPr>
          <a:xfrm>
            <a:off x="685800" y="4343400"/>
            <a:ext cx="5474520" cy="410292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3" name="PlaceHolder 1"/>
          <p:cNvSpPr>
            <a:spLocks noGrp="1"/>
          </p:cNvSpPr>
          <p:nvPr>
            <p:ph type="sldImg"/>
          </p:nvPr>
        </p:nvSpPr>
        <p:spPr>
          <a:xfrm>
            <a:off x="1143000" y="685800"/>
            <a:ext cx="4564800" cy="3421800"/>
          </a:xfrm>
          <a:prstGeom prst="rect">
            <a:avLst/>
          </a:prstGeom>
          <a:ln w="0">
            <a:noFill/>
          </a:ln>
        </p:spPr>
      </p:sp>
      <p:sp>
        <p:nvSpPr>
          <p:cNvPr id="134" name="Rectangle 120"/>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5" name="PlaceHolder 1"/>
          <p:cNvSpPr>
            <a:spLocks noGrp="1"/>
          </p:cNvSpPr>
          <p:nvPr>
            <p:ph type="sldImg"/>
          </p:nvPr>
        </p:nvSpPr>
        <p:spPr>
          <a:xfrm>
            <a:off x="1143000" y="685800"/>
            <a:ext cx="4564800" cy="3421800"/>
          </a:xfrm>
          <a:prstGeom prst="rect">
            <a:avLst/>
          </a:prstGeom>
          <a:ln w="0">
            <a:noFill/>
          </a:ln>
        </p:spPr>
      </p:sp>
      <p:sp>
        <p:nvSpPr>
          <p:cNvPr id="136" name="Rectangle 122"/>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7" name="PlaceHolder 1"/>
          <p:cNvSpPr>
            <a:spLocks noGrp="1"/>
          </p:cNvSpPr>
          <p:nvPr>
            <p:ph type="sldImg"/>
          </p:nvPr>
        </p:nvSpPr>
        <p:spPr>
          <a:xfrm>
            <a:off x="1143000" y="685800"/>
            <a:ext cx="4564800" cy="3421800"/>
          </a:xfrm>
          <a:prstGeom prst="rect">
            <a:avLst/>
          </a:prstGeom>
          <a:ln w="0">
            <a:noFill/>
          </a:ln>
        </p:spPr>
      </p:sp>
      <p:sp>
        <p:nvSpPr>
          <p:cNvPr id="138" name="Rectangle 124"/>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sldImg"/>
          </p:nvPr>
        </p:nvSpPr>
        <p:spPr>
          <a:xfrm>
            <a:off x="1143000" y="685800"/>
            <a:ext cx="4564800" cy="3421800"/>
          </a:xfrm>
          <a:prstGeom prst="rect">
            <a:avLst/>
          </a:prstGeom>
          <a:ln w="0">
            <a:noFill/>
          </a:ln>
        </p:spPr>
      </p:sp>
      <p:sp>
        <p:nvSpPr>
          <p:cNvPr id="140" name="Rectangle 126"/>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PlaceHolder 1"/>
          <p:cNvSpPr>
            <a:spLocks noGrp="1"/>
          </p:cNvSpPr>
          <p:nvPr>
            <p:ph type="sldImg"/>
          </p:nvPr>
        </p:nvSpPr>
        <p:spPr>
          <a:xfrm>
            <a:off x="1143000" y="685800"/>
            <a:ext cx="4564800" cy="3421800"/>
          </a:xfrm>
          <a:prstGeom prst="rect">
            <a:avLst/>
          </a:prstGeom>
          <a:ln w="0">
            <a:noFill/>
          </a:ln>
        </p:spPr>
      </p:sp>
      <p:sp>
        <p:nvSpPr>
          <p:cNvPr id="142" name="Rectangle 128"/>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sldImg"/>
          </p:nvPr>
        </p:nvSpPr>
        <p:spPr>
          <a:xfrm>
            <a:off x="1143000" y="685800"/>
            <a:ext cx="4564800" cy="3421800"/>
          </a:xfrm>
          <a:prstGeom prst="rect">
            <a:avLst/>
          </a:prstGeom>
          <a:ln w="0">
            <a:noFill/>
          </a:ln>
        </p:spPr>
      </p:sp>
      <p:sp>
        <p:nvSpPr>
          <p:cNvPr id="144" name="Rectangle 128"/>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type="sldImg"/>
          </p:nvPr>
        </p:nvSpPr>
        <p:spPr>
          <a:xfrm>
            <a:off x="1143000" y="685800"/>
            <a:ext cx="4564800" cy="3421800"/>
          </a:xfrm>
          <a:prstGeom prst="rect">
            <a:avLst/>
          </a:prstGeom>
          <a:ln w="0">
            <a:noFill/>
          </a:ln>
        </p:spPr>
      </p:sp>
      <p:sp>
        <p:nvSpPr>
          <p:cNvPr id="146" name="Rectangle 128"/>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sldImg"/>
          </p:nvPr>
        </p:nvSpPr>
        <p:spPr>
          <a:xfrm>
            <a:off x="1143000" y="685800"/>
            <a:ext cx="4564800" cy="3421800"/>
          </a:xfrm>
          <a:prstGeom prst="rect">
            <a:avLst/>
          </a:prstGeom>
          <a:ln w="0">
            <a:noFill/>
          </a:ln>
        </p:spPr>
      </p:sp>
      <p:sp>
        <p:nvSpPr>
          <p:cNvPr id="148" name="Rectangle 128"/>
          <p:cNvSpPr/>
          <p:nvPr/>
        </p:nvSpPr>
        <p:spPr>
          <a:xfrm>
            <a:off x="685800" y="4343400"/>
            <a:ext cx="5479200" cy="4107600"/>
          </a:xfrm>
          <a:prstGeom prst="rect">
            <a:avLst/>
          </a:prstGeom>
          <a:noFill/>
          <a:ln w="0">
            <a:noFill/>
          </a:ln>
        </p:spPr>
        <p:style>
          <a:lnRef idx="0"/>
          <a:fillRef idx="0"/>
          <a:effectRef idx="0"/>
          <a:fontRef idx="minor"/>
        </p:style>
        <p:txBody>
          <a:bodyPr wrap="none" lIns="90000" tIns="46800" rIns="90000" bIns="46800" anchor="ctr">
            <a:noAutofit/>
          </a:bodyPr>
          <a:p>
            <a:endParaRPr lang="it-IT" sz="1800" b="0" u="none" strike="noStrike">
              <a:solidFill>
                <a:srgbClr val="000000"/>
              </a:solidFill>
              <a:effectLst/>
              <a:uFillTx/>
              <a:latin typeface="Arial"/>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Predefinito">
    <p:spTree>
      <p:nvGrpSpPr>
        <p:cNvPr id="1" name=""/>
        <p:cNvGrpSpPr/>
        <p:nvPr/>
      </p:nvGrpSpPr>
      <p:grpSpPr>
        <a:xfrm>
          <a:off x="0" y="0"/>
          <a:ext cx="0" cy="0"/>
          <a:chOff x="0" y="0"/>
          <a:chExt cx="0" cy="0"/>
        </a:xfrm>
      </p:grpSpPr>
      <p:sp>
        <p:nvSpPr>
          <p:cNvPr id="7" name="PlaceHolder 1"/>
          <p:cNvSpPr>
            <a:spLocks noGrp="1"/>
          </p:cNvSpPr>
          <p:nvPr>
            <p:ph type="title"/>
          </p:nvPr>
        </p:nvSpPr>
        <p:spPr>
          <a:xfrm>
            <a:off x="456840" y="665280"/>
            <a:ext cx="8147880" cy="274680"/>
          </a:xfrm>
          <a:prstGeom prst="rect">
            <a:avLst/>
          </a:prstGeom>
          <a:noFill/>
          <a:ln w="0">
            <a:noFill/>
          </a:ln>
        </p:spPr>
        <p:txBody>
          <a:bodyPr lIns="0" tIns="0" rIns="0" bIns="0" anchor="ctr">
            <a:spAutoFit/>
          </a:bodyPr>
          <a:p>
            <a:pPr indent="0" algn="l">
              <a:buNone/>
              <a:tabLst>
                <a:tab pos="0" algn="l"/>
              </a:tabLst>
            </a:pPr>
            <a:endParaRPr lang="it-IT" sz="1800" b="0" u="none" strike="noStrike">
              <a:solidFill>
                <a:srgbClr val="000000"/>
              </a:solidFill>
              <a:effectLst/>
              <a:uFillTx/>
              <a:latin typeface="Arial"/>
            </a:endParaRPr>
          </a:p>
        </p:txBody>
      </p:sp>
      <p:sp>
        <p:nvSpPr>
          <p:cNvPr id="8" name="PlaceHolder 2"/>
          <p:cNvSpPr>
            <a:spLocks noGrp="1"/>
          </p:cNvSpPr>
          <p:nvPr>
            <p:ph/>
          </p:nvPr>
        </p:nvSpPr>
        <p:spPr>
          <a:xfrm>
            <a:off x="456840" y="1599840"/>
            <a:ext cx="8147880" cy="4444200"/>
          </a:xfrm>
          <a:prstGeom prst="rect">
            <a:avLst/>
          </a:prstGeom>
          <a:noFill/>
          <a:ln w="0">
            <a:noFill/>
          </a:ln>
        </p:spPr>
        <p:txBody>
          <a:bodyPr lIns="0" tIns="0" rIns="0" bIns="0" anchor="t">
            <a:normAutofit/>
          </a:bodyPr>
          <a:p>
            <a:pPr indent="0" algn="l">
              <a:buNone/>
            </a:pPr>
            <a:endParaRPr lang="it-IT" sz="1800" b="0" u="none" strike="noStrike">
              <a:solidFill>
                <a:srgbClr val="000000"/>
              </a:solidFill>
              <a:effectLst/>
              <a:uFillTx/>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732D8CB4-84F8-4230-85B6-E81BDCD51403}" type="slidenum">
              <a:t>&lt;#&gt;</a:t>
            </a:fld>
          </a:p>
        </p:txBody>
      </p:sp>
      <p:sp>
        <p:nvSpPr>
          <p:cNvPr id="6" name="PlaceHolder 5"/>
          <p:cNvSpPr>
            <a:spLocks noGrp="1"/>
          </p:cNvSpPr>
          <p:nvPr>
            <p:ph type="dt" idx="3"/>
          </p:nvPr>
        </p:nvSpPr>
        <p:spPr/>
        <p:txBody>
          <a:bodyPr/>
          <a:p>
            <a:r>
              <a:rPr lang="it-IT"/>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blipFill rotWithShape="0">
          <a:blip r:embed="rId2"/>
          <a:tile tx="0" ty="0" sx="100000" sy="100000" algn="ctr"/>
        </a:blipFill>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456840" y="665280"/>
            <a:ext cx="8147880" cy="274680"/>
          </a:xfrm>
          <a:prstGeom prst="rect">
            <a:avLst/>
          </a:prstGeom>
          <a:noFill/>
          <a:ln w="0">
            <a:noFill/>
          </a:ln>
        </p:spPr>
        <p:txBody>
          <a:bodyPr lIns="0" tIns="0" rIns="0" bIns="0" anchor="ctr">
            <a:spAutoFit/>
          </a:bodyPr>
          <a:lstStyle>
            <a:lvl1pPr indent="0" algn="l">
              <a:buNone/>
              <a:tabLst>
                <a:tab pos="0" algn="l"/>
              </a:tabLst>
              <a:defRPr lang="it-IT" sz="1800" b="0" u="none" strike="noStrike">
                <a:solidFill>
                  <a:srgbClr val="000000"/>
                </a:solidFill>
                <a:effectLst/>
                <a:uFillTx/>
                <a:latin typeface="Arial"/>
              </a:defRPr>
            </a:lvl1pPr>
          </a:lstStyle>
          <a:p>
            <a:pPr indent="0" algn="l">
              <a:buNone/>
              <a:tabLst>
                <a:tab pos="0" algn="l"/>
              </a:tabLst>
            </a:pPr>
            <a:r>
              <a:rPr lang="it-IT" sz="1800" b="0" u="none" strike="noStrike">
                <a:solidFill>
                  <a:srgbClr val="000000"/>
                </a:solidFill>
                <a:effectLst/>
                <a:uFillTx/>
                <a:latin typeface="Arial"/>
              </a:rPr>
              <a:t>Fai clic per modificare il formato del testo del titolo</a:t>
            </a:r>
            <a:endParaRPr lang="it-IT" sz="1800" b="0" u="none" strike="noStrike">
              <a:solidFill>
                <a:srgbClr val="000000"/>
              </a:solidFill>
              <a:effectLst/>
              <a:uFillTx/>
              <a:latin typeface="Arial"/>
            </a:endParaRPr>
          </a:p>
        </p:txBody>
      </p:sp>
      <p:sp>
        <p:nvSpPr>
          <p:cNvPr id="3" name="PlaceHolder 2"/>
          <p:cNvSpPr>
            <a:spLocks noGrp="1"/>
          </p:cNvSpPr>
          <p:nvPr>
            <p:ph type="body"/>
          </p:nvPr>
        </p:nvSpPr>
        <p:spPr>
          <a:xfrm>
            <a:off x="456840" y="1599840"/>
            <a:ext cx="8147880" cy="4444200"/>
          </a:xfrm>
          <a:prstGeom prst="rect">
            <a:avLst/>
          </a:prstGeom>
          <a:noFill/>
          <a:ln w="0">
            <a:noFill/>
          </a:ln>
        </p:spPr>
        <p:txBody>
          <a:bodyPr lIns="0" tIns="0" rIns="0" bIns="0" anchor="t">
            <a:normAutofit/>
          </a:bodyPr>
          <a:lstStyle>
            <a:lvl1pPr algn="l">
              <a:buClr>
                <a:srgbClr val="000000"/>
              </a:buClr>
              <a:buFont typeface="Wingdings" charset="2"/>
              <a:buChar char=""/>
              <a:defRPr lang="it-IT" sz="1800" b="0" u="none" strike="noStrike">
                <a:solidFill>
                  <a:srgbClr val="000000"/>
                </a:solidFill>
                <a:effectLst/>
                <a:uFillTx/>
                <a:latin typeface="Arial"/>
              </a:defRPr>
            </a:lvl1pPr>
            <a:lvl2pPr lvl="1" algn="l">
              <a:buClr>
                <a:srgbClr val="000000"/>
              </a:buClr>
              <a:buSzPct val="75000"/>
              <a:buFont typeface="Symbol" charset="2"/>
              <a:buChar char=""/>
              <a:defRPr lang="it-IT" sz="1800" b="0" u="none" strike="noStrike">
                <a:solidFill>
                  <a:srgbClr val="000000"/>
                </a:solidFill>
                <a:effectLst/>
                <a:uFillTx/>
                <a:latin typeface="Arial"/>
              </a:defRPr>
            </a:lvl2pPr>
            <a:lvl3pPr lvl="2" algn="l">
              <a:buClr>
                <a:srgbClr val="000000"/>
              </a:buClr>
              <a:buSzPct val="45000"/>
              <a:buFont typeface="Wingdings" charset="2"/>
              <a:buChar char=""/>
              <a:defRPr lang="it-IT" sz="1800" b="0" u="none" strike="noStrike">
                <a:solidFill>
                  <a:srgbClr val="000000"/>
                </a:solidFill>
                <a:effectLst/>
                <a:uFillTx/>
                <a:latin typeface="Arial"/>
              </a:defRPr>
            </a:lvl3pPr>
            <a:lvl4pPr lvl="3" algn="l">
              <a:buClr>
                <a:srgbClr val="000000"/>
              </a:buClr>
              <a:buSzPct val="75000"/>
              <a:buFont typeface="Symbol" charset="2"/>
              <a:buChar char=""/>
              <a:defRPr lang="it-IT" sz="1800" b="0" u="none" strike="noStrike">
                <a:solidFill>
                  <a:srgbClr val="000000"/>
                </a:solidFill>
                <a:effectLst/>
                <a:uFillTx/>
                <a:latin typeface="Arial"/>
              </a:defRPr>
            </a:lvl4pPr>
            <a:lvl5pPr lvl="4" algn="l">
              <a:buClr>
                <a:srgbClr val="000000"/>
              </a:buClr>
              <a:buSzPct val="45000"/>
              <a:buFont typeface="Wingdings" charset="2"/>
              <a:buChar char=""/>
              <a:defRPr lang="it-IT" sz="1800" b="0" u="none" strike="noStrike">
                <a:solidFill>
                  <a:srgbClr val="000000"/>
                </a:solidFill>
                <a:effectLst/>
                <a:uFillTx/>
                <a:latin typeface="Arial"/>
              </a:defRPr>
            </a:lvl5pPr>
            <a:lvl6pPr lvl="5" algn="l">
              <a:buClr>
                <a:srgbClr val="000000"/>
              </a:buClr>
              <a:buSzPct val="45000"/>
              <a:buFont typeface="Wingdings" charset="2"/>
              <a:buChar char=""/>
              <a:defRPr lang="it-IT" sz="1800" b="0" u="none" strike="noStrike">
                <a:solidFill>
                  <a:srgbClr val="000000"/>
                </a:solidFill>
                <a:effectLst/>
                <a:uFillTx/>
                <a:latin typeface="Arial"/>
              </a:defRPr>
            </a:lvl6pPr>
            <a:lvl7pPr lvl="6" algn="l">
              <a:buClr>
                <a:srgbClr val="000000"/>
              </a:buClr>
              <a:buSzPct val="45000"/>
              <a:buFont typeface="Wingdings" charset="2"/>
              <a:buChar char=""/>
              <a:defRPr lang="it-IT" sz="1800" b="0" u="none" strike="noStrike">
                <a:solidFill>
                  <a:srgbClr val="000000"/>
                </a:solidFill>
                <a:effectLst/>
                <a:uFillTx/>
                <a:latin typeface="Arial"/>
              </a:defRPr>
            </a:lvl7pPr>
          </a:lstStyle>
          <a:p>
            <a:pPr indent="-324000" algn="l">
              <a:buClr>
                <a:srgbClr val="000000"/>
              </a:buClr>
              <a:buFont typeface="Wingdings" charset="2"/>
              <a:buChar char=""/>
            </a:pPr>
            <a:r>
              <a:rPr lang="it-IT" sz="1800" b="0" u="none" strike="noStrike">
                <a:solidFill>
                  <a:srgbClr val="000000"/>
                </a:solidFill>
                <a:effectLst/>
                <a:uFillTx/>
                <a:latin typeface="Arial"/>
              </a:rPr>
              <a:t>Fai clic per modificare il formato del testo della struttura</a:t>
            </a:r>
            <a:endParaRPr lang="it-IT" sz="1800" b="0" u="none" strike="noStrike">
              <a:solidFill>
                <a:srgbClr val="000000"/>
              </a:solidFill>
              <a:effectLst/>
              <a:uFillTx/>
              <a:latin typeface="Arial"/>
            </a:endParaRPr>
          </a:p>
          <a:p>
            <a:pPr marL="864000" lvl="1" indent="-324000" algn="l">
              <a:buClr>
                <a:srgbClr val="000000"/>
              </a:buClr>
              <a:buSzPct val="75000"/>
              <a:buFont typeface="Symbol" charset="2"/>
              <a:buChar char=""/>
            </a:pPr>
            <a:r>
              <a:rPr lang="it-IT" sz="1800" b="0" u="none" strike="noStrike">
                <a:solidFill>
                  <a:srgbClr val="000000"/>
                </a:solidFill>
                <a:effectLst/>
                <a:uFillTx/>
                <a:latin typeface="Arial"/>
              </a:rPr>
              <a:t>Secondo livello struttura</a:t>
            </a:r>
            <a:endParaRPr lang="it-IT" sz="1800" b="0" u="none" strike="noStrike">
              <a:solidFill>
                <a:srgbClr val="000000"/>
              </a:solidFill>
              <a:effectLst/>
              <a:uFillTx/>
              <a:latin typeface="Arial"/>
            </a:endParaRPr>
          </a:p>
          <a:p>
            <a:pPr marL="1296000" lvl="2" indent="-288000" algn="l">
              <a:buClr>
                <a:srgbClr val="000000"/>
              </a:buClr>
              <a:buSzPct val="45000"/>
              <a:buFont typeface="Wingdings" charset="2"/>
              <a:buChar char=""/>
            </a:pPr>
            <a:r>
              <a:rPr lang="it-IT" sz="1800" b="0" u="none" strike="noStrike">
                <a:solidFill>
                  <a:srgbClr val="000000"/>
                </a:solidFill>
                <a:effectLst/>
                <a:uFillTx/>
                <a:latin typeface="Arial"/>
              </a:rPr>
              <a:t>Terzo livello struttura</a:t>
            </a:r>
            <a:endParaRPr lang="it-IT" sz="1800" b="0" u="none" strike="noStrike">
              <a:solidFill>
                <a:srgbClr val="000000"/>
              </a:solidFill>
              <a:effectLst/>
              <a:uFillTx/>
              <a:latin typeface="Arial"/>
            </a:endParaRPr>
          </a:p>
          <a:p>
            <a:pPr marL="1728000" lvl="3" indent="-216000" algn="l">
              <a:buClr>
                <a:srgbClr val="000000"/>
              </a:buClr>
              <a:buSzPct val="75000"/>
              <a:buFont typeface="Symbol" charset="2"/>
              <a:buChar char=""/>
            </a:pPr>
            <a:r>
              <a:rPr lang="it-IT" sz="1800" b="0" u="none" strike="noStrike">
                <a:solidFill>
                  <a:srgbClr val="000000"/>
                </a:solidFill>
                <a:effectLst/>
                <a:uFillTx/>
                <a:latin typeface="Arial"/>
              </a:rPr>
              <a:t>Quarto livello struttura</a:t>
            </a:r>
            <a:endParaRPr lang="it-IT" sz="1800" b="0" u="none" strike="noStrike">
              <a:solidFill>
                <a:srgbClr val="000000"/>
              </a:solidFill>
              <a:effectLst/>
              <a:uFillTx/>
              <a:latin typeface="Arial"/>
            </a:endParaRPr>
          </a:p>
          <a:p>
            <a:pPr marL="2160000" lvl="4" indent="-216000" algn="l">
              <a:buClr>
                <a:srgbClr val="000000"/>
              </a:buClr>
              <a:buSzPct val="45000"/>
              <a:buFont typeface="Wingdings" charset="2"/>
              <a:buChar char=""/>
            </a:pPr>
            <a:r>
              <a:rPr lang="it-IT" sz="1800" b="0" u="none" strike="noStrike">
                <a:solidFill>
                  <a:srgbClr val="000000"/>
                </a:solidFill>
                <a:effectLst/>
                <a:uFillTx/>
                <a:latin typeface="Arial"/>
              </a:rPr>
              <a:t>Quinto livello struttura</a:t>
            </a:r>
            <a:endParaRPr lang="it-IT" sz="1800" b="0" u="none" strike="noStrike">
              <a:solidFill>
                <a:srgbClr val="000000"/>
              </a:solidFill>
              <a:effectLst/>
              <a:uFillTx/>
              <a:latin typeface="Arial"/>
            </a:endParaRPr>
          </a:p>
          <a:p>
            <a:pPr marL="2592000" lvl="5" indent="-216000" algn="l">
              <a:buClr>
                <a:srgbClr val="000000"/>
              </a:buClr>
              <a:buSzPct val="45000"/>
              <a:buFont typeface="Wingdings" charset="2"/>
              <a:buChar char=""/>
            </a:pPr>
            <a:r>
              <a:rPr lang="it-IT" sz="1800" b="0" u="none" strike="noStrike">
                <a:solidFill>
                  <a:srgbClr val="000000"/>
                </a:solidFill>
                <a:effectLst/>
                <a:uFillTx/>
                <a:latin typeface="Arial"/>
              </a:rPr>
              <a:t>Sesto livello struttura</a:t>
            </a:r>
            <a:endParaRPr lang="it-IT" sz="1800" b="0" u="none" strike="noStrike">
              <a:solidFill>
                <a:srgbClr val="000000"/>
              </a:solidFill>
              <a:effectLst/>
              <a:uFillTx/>
              <a:latin typeface="Arial"/>
            </a:endParaRPr>
          </a:p>
          <a:p>
            <a:pPr marL="3024000" lvl="6" indent="-216000" algn="l">
              <a:buClr>
                <a:srgbClr val="000000"/>
              </a:buClr>
              <a:buSzPct val="45000"/>
              <a:buFont typeface="Wingdings" charset="2"/>
              <a:buChar char=""/>
            </a:pPr>
            <a:r>
              <a:rPr lang="it-IT" sz="1800" b="0" u="none" strike="noStrike">
                <a:solidFill>
                  <a:srgbClr val="000000"/>
                </a:solidFill>
                <a:effectLst/>
                <a:uFillTx/>
                <a:latin typeface="Arial"/>
              </a:rPr>
              <a:t>Settimo livello struttura</a:t>
            </a:r>
            <a:endParaRPr lang="it-IT" sz="1800" b="0" u="none" strike="noStrike">
              <a:solidFill>
                <a:srgbClr val="000000"/>
              </a:solidFill>
              <a:effectLst/>
              <a:uFillTx/>
              <a:latin typeface="Arial"/>
            </a:endParaRPr>
          </a:p>
        </p:txBody>
      </p:sp>
      <p:sp>
        <p:nvSpPr>
          <p:cNvPr id="4" name="PlaceHolder 3"/>
          <p:cNvSpPr>
            <a:spLocks noGrp="1"/>
          </p:cNvSpPr>
          <p:nvPr>
            <p:ph type="ftr" idx="1"/>
          </p:nvPr>
        </p:nvSpPr>
        <p:spPr>
          <a:xfrm>
            <a:off x="3124080" y="6245280"/>
            <a:ext cx="2813760" cy="394560"/>
          </a:xfrm>
          <a:prstGeom prst="rect">
            <a:avLst/>
          </a:prstGeom>
          <a:noFill/>
          <a:ln w="0">
            <a:noFill/>
          </a:ln>
        </p:spPr>
        <p:txBody>
          <a:bodyPr lIns="90000" tIns="46800" rIns="90000" bIns="46800" anchor="t">
            <a:noAutofit/>
          </a:bodyPr>
          <a:lstStyle>
            <a:lvl1pPr indent="0" algn="l" defTabSz="914400">
              <a:lnSpc>
                <a:spcPct val="100000"/>
              </a:lnSpc>
              <a:spcBef>
                <a:spcPts val="139"/>
              </a:spcBef>
              <a:spcAft>
                <a:spcPts val="139"/>
              </a:spcAft>
              <a:buNone/>
              <a:tabLst>
                <a:tab pos="0" algn="l"/>
              </a:tabLst>
              <a:defRPr lang="en-US" sz="1800" b="0" u="none" strike="noStrike">
                <a:solidFill>
                  <a:srgbClr val="000000"/>
                </a:solidFill>
                <a:effectLst/>
                <a:uFillTx/>
                <a:latin typeface="Arial"/>
                <a:ea typeface="DejaVu Sans"/>
              </a:defRPr>
            </a:lvl1pPr>
          </a:lstStyle>
          <a:p>
            <a:pPr indent="0" algn="l" defTabSz="914400">
              <a:lnSpc>
                <a:spcPct val="100000"/>
              </a:lnSpc>
              <a:spcBef>
                <a:spcPts val="139"/>
              </a:spcBef>
              <a:spcAft>
                <a:spcPts val="139"/>
              </a:spcAft>
              <a:buNone/>
              <a:tabLst>
                <a:tab pos="0" algn="l"/>
              </a:tabLst>
            </a:pPr>
            <a:r>
              <a:rPr lang="en-US" sz="1800" b="0" u="none" strike="noStrike">
                <a:solidFill>
                  <a:srgbClr val="000000"/>
                </a:solidFill>
                <a:effectLst/>
                <a:uFillTx/>
                <a:latin typeface="Arial"/>
                <a:ea typeface="DejaVu Sans"/>
              </a:rPr>
              <a:t>&lt;piè di pagina&gt;</a:t>
            </a:r>
            <a:endParaRPr lang="it-IT" sz="1800" b="0" u="none" strike="noStrike">
              <a:solidFill>
                <a:srgbClr val="000000"/>
              </a:solidFill>
              <a:effectLst/>
              <a:uFillTx/>
              <a:latin typeface="Times New Roman"/>
            </a:endParaRPr>
          </a:p>
        </p:txBody>
      </p:sp>
      <p:sp>
        <p:nvSpPr>
          <p:cNvPr id="5" name="PlaceHolder 4"/>
          <p:cNvSpPr>
            <a:spLocks noGrp="1"/>
          </p:cNvSpPr>
          <p:nvPr>
            <p:ph type="sldNum" idx="2"/>
          </p:nvPr>
        </p:nvSpPr>
        <p:spPr>
          <a:xfrm>
            <a:off x="6553080" y="6245280"/>
            <a:ext cx="2052000" cy="394560"/>
          </a:xfrm>
          <a:prstGeom prst="rect">
            <a:avLst/>
          </a:prstGeom>
          <a:noFill/>
          <a:ln w="0">
            <a:noFill/>
          </a:ln>
        </p:spPr>
        <p:txBody>
          <a:bodyPr lIns="90000" tIns="46800" rIns="90000" bIns="46800" anchor="t">
            <a:noAutofit/>
          </a:bodyPr>
          <a:lstStyle>
            <a:lvl1pPr indent="0" algn="l" defTabSz="914400">
              <a:lnSpc>
                <a:spcPct val="100000"/>
              </a:lnSpc>
              <a:spcBef>
                <a:spcPts val="139"/>
              </a:spcBef>
              <a:spcAft>
                <a:spcPts val="139"/>
              </a:spcAft>
              <a:buNone/>
              <a:tabLst>
                <a:tab pos="0" algn="l"/>
              </a:tabLst>
              <a:defRPr lang="it-IT" sz="1800" b="0" u="none" strike="noStrike">
                <a:solidFill>
                  <a:srgbClr val="000000"/>
                </a:solidFill>
                <a:effectLst/>
                <a:uFillTx/>
                <a:latin typeface="Arial"/>
                <a:ea typeface="DejaVu Sans"/>
              </a:defRPr>
            </a:lvl1pPr>
          </a:lstStyle>
          <a:p>
            <a:pPr indent="0" algn="l" defTabSz="914400">
              <a:lnSpc>
                <a:spcPct val="100000"/>
              </a:lnSpc>
              <a:spcBef>
                <a:spcPts val="139"/>
              </a:spcBef>
              <a:spcAft>
                <a:spcPts val="139"/>
              </a:spcAft>
              <a:buNone/>
              <a:tabLst>
                <a:tab pos="0" algn="l"/>
              </a:tabLst>
            </a:pPr>
            <a:fld id="{BA8FE793-D12A-4106-839B-355D66D652A3}" type="slidenum">
              <a:rPr lang="it-IT" sz="1800" b="0" u="none" strike="noStrike">
                <a:solidFill>
                  <a:srgbClr val="000000"/>
                </a:solidFill>
                <a:effectLst/>
                <a:uFillTx/>
                <a:latin typeface="Arial"/>
                <a:ea typeface="DejaVu Sans"/>
              </a:rPr>
              <a:t>&lt;numero&gt;</a:t>
            </a:fld>
            <a:endParaRPr lang="it-IT" sz="1800" b="0" u="none" strike="noStrike">
              <a:solidFill>
                <a:srgbClr val="000000"/>
              </a:solidFill>
              <a:effectLst/>
              <a:uFillTx/>
              <a:latin typeface="Times New Roman"/>
            </a:endParaRPr>
          </a:p>
        </p:txBody>
      </p:sp>
      <p:sp>
        <p:nvSpPr>
          <p:cNvPr id="6" name="PlaceHolder 5"/>
          <p:cNvSpPr>
            <a:spLocks noGrp="1"/>
          </p:cNvSpPr>
          <p:nvPr>
            <p:ph type="dt" idx="3"/>
          </p:nvPr>
        </p:nvSpPr>
        <p:spPr>
          <a:xfrm>
            <a:off x="456840" y="6245280"/>
            <a:ext cx="2051640" cy="394560"/>
          </a:xfrm>
          <a:prstGeom prst="rect">
            <a:avLst/>
          </a:prstGeom>
          <a:noFill/>
          <a:ln w="0">
            <a:noFill/>
          </a:ln>
        </p:spPr>
        <p:txBody>
          <a:bodyPr lIns="90000" tIns="46800" rIns="90000" bIns="46800" anchor="t">
            <a:noAutofit/>
          </a:bodyPr>
          <a:lstStyle>
            <a:lvl1pPr indent="0" algn="l">
              <a:buNone/>
              <a:defRPr lang="it-IT" sz="1400" b="0" u="none" strike="noStrike">
                <a:solidFill>
                  <a:srgbClr val="000000"/>
                </a:solidFill>
                <a:effectLst/>
                <a:uFillTx/>
                <a:latin typeface="Times New Roman"/>
              </a:defRPr>
            </a:lvl1pPr>
          </a:lstStyle>
          <a:p>
            <a:pPr indent="0" algn="l">
              <a:buNone/>
            </a:pPr>
            <a:r>
              <a:rPr lang="it-IT" sz="1400" b="0" u="none" strike="noStrike">
                <a:solidFill>
                  <a:srgbClr val="000000"/>
                </a:solidFill>
                <a:effectLst/>
                <a:uFillTx/>
                <a:latin typeface="Times New Roman"/>
              </a:rPr>
              <a:t>&lt;data/ora&gt;</a:t>
            </a:r>
            <a:endParaRPr lang="it-IT" sz="1400" b="0" u="none" strike="noStrike">
              <a:solidFill>
                <a:srgbClr val="000000"/>
              </a:solidFill>
              <a:effectLst/>
              <a:uFillTx/>
              <a:latin typeface="Times New Roman"/>
            </a:endParaRPr>
          </a:p>
        </p:txBody>
      </p:sp>
    </p:spTree>
  </p:cSld>
  <p:clrMap bg1="lt1" tx1="dk1" bg2="lt2" tx2="dk2" accent1="accent1" accent2="accent2" accent3="accent3" accent4="accent4" accent5="accent5" accent6="accent6" hlink="hlink" folHlink="folHlink"/>
  <p:sldLayoutIdLst>
    <p:sldLayoutId id="2147483649" r:id="rId3"/>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notesSlide" Target="../notesSlides/notesSlide1.xml"/>
</Relationships>
</file>

<file path=ppt/slides/_rels/slide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2.xml"/>
</Relationships>
</file>

<file path=ppt/slides/_rels/slide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3.xml"/>
</Relationships>
</file>

<file path=ppt/slides/_rels/slide4.xml.rels><?xml version="1.0" encoding="UTF-8"?>
<Relationships xmlns="http://schemas.openxmlformats.org/package/2006/relationships"><Relationship Id="rId1" Type="http://schemas.openxmlformats.org/officeDocument/2006/relationships/hyperlink" Target="https://www.brepols.net/series/APH-O" TargetMode="External"/><Relationship Id="rId2" Type="http://schemas.openxmlformats.org/officeDocument/2006/relationships/hyperlink" Target="https://www.brepols.net/series/APH-O" TargetMode="External"/><Relationship Id="rId3" Type="http://schemas.openxmlformats.org/officeDocument/2006/relationships/image" Target="../media/image3.png"/><Relationship Id="rId4" Type="http://schemas.openxmlformats.org/officeDocument/2006/relationships/slideLayout" Target="../slideLayouts/slideLayout1.xml"/><Relationship Id="rId5" Type="http://schemas.openxmlformats.org/officeDocument/2006/relationships/notesSlide" Target="../notesSlides/notesSlide4.xml"/>
</Relationships>
</file>

<file path=ppt/slides/_rels/slide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5.xml"/>
</Relationships>
</file>

<file path=ppt/slides/_rels/slide6.xml.rels><?xml version="1.0" encoding="UTF-8"?>
<Relationships xmlns="http://schemas.openxmlformats.org/package/2006/relationships"><Relationship Id="rId1" Type="http://schemas.openxmlformats.org/officeDocument/2006/relationships/hyperlink" Target="http://www.mirabileweb.it/" TargetMode="External"/><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notesSlide" Target="../notesSlides/notesSlide6.xml"/>
</Relationships>
</file>

<file path=ppt/slides/_rels/slide7.xml.rels><?xml version="1.0" encoding="UTF-8"?>
<Relationships xmlns="http://schemas.openxmlformats.org/package/2006/relationships"><Relationship Id="rId1" Type="http://schemas.openxmlformats.org/officeDocument/2006/relationships/hyperlink" Target="https://site.unibo.it/anonimi-medievali/it" TargetMode="External"/><Relationship Id="rId2" Type="http://schemas.openxmlformats.org/officeDocument/2006/relationships/hyperlink" Target="https://sites.google.com/view/opa-unisa/home" TargetMode="External"/><Relationship Id="rId3" Type="http://schemas.openxmlformats.org/officeDocument/2006/relationships/image" Target="../media/image3.png"/><Relationship Id="rId4" Type="http://schemas.openxmlformats.org/officeDocument/2006/relationships/slideLayout" Target="../slideLayouts/slideLayout1.xml"/><Relationship Id="rId5"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notesSlide" Target="../notesSlides/notesSlide8.xml"/>
</Relationships>
</file>

<file path=ppt/slides/_rels/slide9.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notesSlide" Target="../notesSlides/notesSlide9.xml"/>
</Relationships>
</file>

<file path=ppt/slides/_rels/slide10.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notesSlide" Target="../notesSlides/notesSlide10.xml"/>
</Relationships>
</file>

<file path=ppt/slides/_rels/slide11.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notesSlide" Target="../notesSlides/notesSlide11.xml"/>
</Relationships>
</file>

<file path=ppt/slides/_rels/slide12.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2.xml"/>
</Relationships>
</file>

<file path=ppt/slides/_rels/slide13.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3.xml"/>
</Relationships>
</file>

<file path=ppt/slides/_rels/slide14.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3.png"/><Relationship Id="rId3" Type="http://schemas.openxmlformats.org/officeDocument/2006/relationships/slideLayout" Target="../slideLayouts/slideLayout1.xml"/><Relationship Id="rId4" Type="http://schemas.openxmlformats.org/officeDocument/2006/relationships/notesSlide" Target="../notesSlides/notesSlide14.xml"/>
</Relationships>
</file>

<file path=ppt/slides/_rels/slide15.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5.xml"/>
</Relationships>
</file>

<file path=ppt/slides/_rels/slide16.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6.xml"/>
</Relationships>
</file>

<file path=ppt/slides/_rels/slide1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7.xml"/>
</Relationships>
</file>

<file path=ppt/slides/_rels/slide18.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1.xml"/><Relationship Id="rId3" Type="http://schemas.openxmlformats.org/officeDocument/2006/relationships/notesSlide" Target="../notesSlides/notesSlide18.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useBgFill="1">
        <p:nvSpPr>
          <p:cNvPr id="15" name="Rectangle 72">
            <a:extLst>
              <a:ext uri="{C183D7F6-B498-43B3-948B-1728B52AA6E4}">
                <adec:decorative xmlns:adec="http://schemas.microsoft.com/office/drawing/2017/decorative" val="1"/>
              </a:ext>
            </a:extLst>
          </p:cNvPr>
          <p:cNvSpPr/>
          <p:nvPr/>
        </p:nvSpPr>
        <p:spPr>
          <a:xfrm>
            <a:off x="0" y="0"/>
            <a:ext cx="9134640" cy="6850800"/>
          </a:xfrm>
          <a:prstGeom prst="rect">
            <a:avLst/>
          </a:prstGeom>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6" name="PlaceHolder 1"/>
          <p:cNvSpPr>
            <a:spLocks noGrp="1"/>
          </p:cNvSpPr>
          <p:nvPr>
            <p:ph type="title"/>
          </p:nvPr>
        </p:nvSpPr>
        <p:spPr>
          <a:xfrm>
            <a:off x="329760" y="665640"/>
            <a:ext cx="3459600" cy="3558960"/>
          </a:xfrm>
          <a:prstGeom prst="rect">
            <a:avLst/>
          </a:prstGeom>
          <a:noFill/>
          <a:ln w="0">
            <a:noFill/>
          </a:ln>
        </p:spPr>
        <p:txBody>
          <a:bodyPr lIns="91440" tIns="45720" rIns="91440" bIns="45720" anchor="b">
            <a:normAutofit/>
          </a:bodyPr>
          <a:p>
            <a:pPr indent="0" algn="l" defTabSz="914400">
              <a:lnSpc>
                <a:spcPct val="90000"/>
              </a:lnSpc>
              <a:spcAft>
                <a:spcPts val="139"/>
              </a:spcAft>
              <a:buNone/>
              <a:tabLst>
                <a:tab pos="0" algn="l"/>
              </a:tabLst>
            </a:pPr>
            <a:r>
              <a:rPr lang="en-US" sz="1900" b="1" u="none" strike="noStrike">
                <a:solidFill>
                  <a:schemeClr val="dk1"/>
                </a:solidFill>
                <a:effectLst/>
                <a:uFillTx/>
                <a:latin typeface="Arial"/>
                <a:ea typeface="DejaVu Sans"/>
              </a:rPr>
              <a:t>XXX CORSO INTERNAZIONALE DI </a:t>
            </a:r>
            <a:br>
              <a:rPr sz="1900"/>
            </a:br>
            <a:r>
              <a:rPr lang="en-US" sz="1900" b="1" u="none" strike="noStrike">
                <a:solidFill>
                  <a:schemeClr val="dk1"/>
                </a:solidFill>
                <a:effectLst/>
                <a:uFillTx/>
                <a:latin typeface="Arial"/>
                <a:ea typeface="DejaVu Sans"/>
              </a:rPr>
              <a:t>FORMAZIONE BIBLIOGRAFICA</a:t>
            </a:r>
            <a:br>
              <a:rPr sz="1900"/>
            </a:br>
            <a:br>
              <a:rPr sz="1900"/>
            </a:br>
            <a:r>
              <a:rPr lang="en-US" sz="1900" b="1" i="1" u="none" strike="noStrike">
                <a:solidFill>
                  <a:schemeClr val="dk1"/>
                </a:solidFill>
                <a:effectLst/>
                <a:uFillTx/>
                <a:latin typeface="Arial"/>
                <a:ea typeface="DejaVu Sans"/>
              </a:rPr>
              <a:t>Medioevo latino. </a:t>
            </a:r>
            <a:br>
              <a:rPr sz="1900"/>
            </a:br>
            <a:r>
              <a:rPr lang="en-US" sz="1900" b="1" i="1" u="none" strike="noStrike">
                <a:solidFill>
                  <a:schemeClr val="dk1"/>
                </a:solidFill>
                <a:effectLst/>
                <a:uFillTx/>
                <a:latin typeface="Arial"/>
                <a:ea typeface="DejaVu Sans"/>
              </a:rPr>
              <a:t>Metodologie e tecniche bibliografiche</a:t>
            </a:r>
            <a:br>
              <a:rPr sz="1900"/>
            </a:br>
            <a:br>
              <a:rPr sz="1900"/>
            </a:br>
            <a:r>
              <a:rPr lang="en-US" sz="1900" b="1" u="none" strike="noStrike">
                <a:solidFill>
                  <a:schemeClr val="dk1"/>
                </a:solidFill>
                <a:effectLst/>
                <a:uFillTx/>
                <a:latin typeface="Arial"/>
                <a:ea typeface="DejaVu Sans"/>
              </a:rPr>
              <a:t>Firenze, SISMEL</a:t>
            </a:r>
            <a:br>
              <a:rPr sz="1900"/>
            </a:br>
            <a:r>
              <a:rPr lang="en-US" sz="1900" b="1" u="none" strike="noStrike">
                <a:solidFill>
                  <a:srgbClr val="000000"/>
                </a:solidFill>
                <a:effectLst/>
                <a:uFillTx/>
                <a:latin typeface="Arial"/>
                <a:ea typeface="DejaVu Sans"/>
              </a:rPr>
              <a:t>28 settembre</a:t>
            </a:r>
            <a:r>
              <a:rPr lang="en-US" sz="1900" b="1" u="none" strike="noStrike">
                <a:solidFill>
                  <a:schemeClr val="dk1"/>
                </a:solidFill>
                <a:effectLst/>
                <a:uFillTx/>
                <a:latin typeface="Arial"/>
                <a:ea typeface="DejaVu Sans"/>
              </a:rPr>
              <a:t> – 2 ottobre 2026</a:t>
            </a:r>
            <a:endParaRPr lang="it-IT" sz="1900" b="0" u="none" strike="noStrike">
              <a:solidFill>
                <a:srgbClr val="000000"/>
              </a:solidFill>
              <a:effectLst/>
              <a:uFillTx/>
              <a:latin typeface="Arial"/>
            </a:endParaRPr>
          </a:p>
        </p:txBody>
      </p:sp>
      <p:sp>
        <p:nvSpPr>
          <p:cNvPr id="17" name="sketchy line">
            <a:extLst>
              <a:ext uri="{C183D7F6-B498-43B3-948B-1728B52AA6E4}">
                <adec:decorative xmlns:adec="http://schemas.microsoft.com/office/drawing/2017/decorative" val="1"/>
              </a:ext>
            </a:extLst>
          </p:cNvPr>
          <p:cNvSpPr/>
          <p:nvPr/>
        </p:nvSpPr>
        <p:spPr>
          <a:xfrm>
            <a:off x="667800" y="4409280"/>
            <a:ext cx="2598840" cy="11160"/>
          </a:xfrm>
          <a:custGeom>
            <a:avLst/>
            <a:gdLst>
              <a:gd name="textAreaLeft" fmla="*/ 0 w 2598840"/>
              <a:gd name="textAreaRight" fmla="*/ 2606040 w 2598840"/>
              <a:gd name="textAreaTop" fmla="*/ 0 h 11160"/>
              <a:gd name="textAreaBottom" fmla="*/ 18360 h 11160"/>
              <a:gd name="GluePoint1X" fmla="*/ 0 w 2606040"/>
              <a:gd name="GluePoint1Y" fmla="*/ 0 h 18288"/>
              <a:gd name="GluePoint2X" fmla="*/ 625450 w 2606040"/>
              <a:gd name="GluePoint2Y" fmla="*/ 0 h 18288"/>
              <a:gd name="GluePoint3X" fmla="*/ 1224839 w 2606040"/>
              <a:gd name="GluePoint3Y" fmla="*/ 0 h 18288"/>
              <a:gd name="GluePoint4X" fmla="*/ 1824228 w 2606040"/>
              <a:gd name="GluePoint4Y" fmla="*/ 0 h 18288"/>
              <a:gd name="GluePoint5X" fmla="*/ 2606040 w 2606040"/>
              <a:gd name="GluePoint5Y" fmla="*/ 0 h 18288"/>
              <a:gd name="GluePoint6X" fmla="*/ 2606040 w 2606040"/>
              <a:gd name="GluePoint6Y" fmla="*/ 18288 h 18288"/>
              <a:gd name="GluePoint7X" fmla="*/ 1902409 w 2606040"/>
              <a:gd name="GluePoint7Y" fmla="*/ 18288 h 18288"/>
              <a:gd name="GluePoint8X" fmla="*/ 1276960 w 2606040"/>
              <a:gd name="GluePoint8Y" fmla="*/ 18288 h 18288"/>
              <a:gd name="GluePoint9X" fmla="*/ 677570 w 2606040"/>
              <a:gd name="GluePoint9Y" fmla="*/ 18288 h 18288"/>
              <a:gd name="GluePoint10X" fmla="*/ 0 w 2606040"/>
              <a:gd name="GluePoint10Y" fmla="*/ 18288 h 18288"/>
              <a:gd name="GluePoint11X" fmla="*/ 0 w 2606040"/>
              <a:gd name="GluePoint11Y" fmla="*/ 0 h 18288"/>
            </a:gdLst>
            <a:ahLst/>
            <a:cxnLst>
              <a:cxn ang="0">
                <a:pos x="GluePoint1X" y="GluePoint1Y"/>
              </a:cxn>
              <a:cxn ang="0">
                <a:pos x="GluePoint2X" y="GluePoint2Y"/>
              </a:cxn>
              <a:cxn ang="0">
                <a:pos x="GluePoint3X" y="GluePoint3Y"/>
              </a:cxn>
              <a:cxn ang="0">
                <a:pos x="GluePoint4X" y="GluePoint4Y"/>
              </a:cxn>
              <a:cxn ang="0">
                <a:pos x="GluePoint5X" y="GluePoint5Y"/>
              </a:cxn>
              <a:cxn ang="0">
                <a:pos x="GluePoint6X" y="GluePoint6Y"/>
              </a:cxn>
              <a:cxn ang="0">
                <a:pos x="GluePoint7X" y="GluePoint7Y"/>
              </a:cxn>
              <a:cxn ang="0">
                <a:pos x="GluePoint8X" y="GluePoint8Y"/>
              </a:cxn>
              <a:cxn ang="0">
                <a:pos x="GluePoint9X" y="GluePoint9Y"/>
              </a:cxn>
              <a:cxn ang="0">
                <a:pos x="GluePoint10X" y="GluePoint10Y"/>
              </a:cxn>
              <a:cxn ang="0">
                <a:pos x="GluePoint11X" y="GluePoint11Y"/>
              </a:cxn>
            </a:cxnLst>
            <a:rect l="textAreaLeft" t="textAreaTop" r="textAreaRight" b="textAreaBottom"/>
            <a:pathLst>
              <a:path fill="none" w="2606040" h="18288">
                <a:moveTo>
                  <a:pt x="0" y="0"/>
                </a:moveTo>
                <a:cubicBezTo>
                  <a:pt x="266776" y="-600"/>
                  <a:pt x="322756" y="3201"/>
                  <a:pt x="625450" y="0"/>
                </a:cubicBezTo>
                <a:cubicBezTo>
                  <a:pt x="928144" y="-3201"/>
                  <a:pt x="968141" y="9269"/>
                  <a:pt x="1224839" y="0"/>
                </a:cubicBezTo>
                <a:cubicBezTo>
                  <a:pt x="1481537" y="-9269"/>
                  <a:pt x="1569059" y="21947"/>
                  <a:pt x="1824228" y="0"/>
                </a:cubicBezTo>
                <a:cubicBezTo>
                  <a:pt x="2079397" y="-21947"/>
                  <a:pt x="2326053" y="-10194"/>
                  <a:pt x="2606040" y="0"/>
                </a:cubicBezTo>
                <a:cubicBezTo>
                  <a:pt x="2605462" y="4771"/>
                  <a:pt x="2606793" y="12323"/>
                  <a:pt x="2606040" y="18288"/>
                </a:cubicBezTo>
                <a:cubicBezTo>
                  <a:pt x="2256758" y="31410"/>
                  <a:pt x="2173673" y="-12878"/>
                  <a:pt x="1902409" y="18288"/>
                </a:cubicBezTo>
                <a:cubicBezTo>
                  <a:pt x="1631145" y="49454"/>
                  <a:pt x="1461378" y="5466"/>
                  <a:pt x="1276960" y="18288"/>
                </a:cubicBezTo>
                <a:cubicBezTo>
                  <a:pt x="1092542" y="31110"/>
                  <a:pt x="890442" y="13213"/>
                  <a:pt x="677570" y="18288"/>
                </a:cubicBezTo>
                <a:cubicBezTo>
                  <a:pt x="464698" y="23364"/>
                  <a:pt x="187648" y="35837"/>
                  <a:pt x="0" y="18288"/>
                </a:cubicBezTo>
                <a:cubicBezTo>
                  <a:pt x="841" y="12879"/>
                  <a:pt x="-726" y="3977"/>
                  <a:pt x="0" y="0"/>
                </a:cubicBezTo>
                <a:close/>
              </a:path>
              <a:path stroke="0" w="2606040" h="18288">
                <a:moveTo>
                  <a:pt x="0" y="0"/>
                </a:moveTo>
                <a:cubicBezTo>
                  <a:pt x="197231" y="3803"/>
                  <a:pt x="358914" y="-9291"/>
                  <a:pt x="599389" y="0"/>
                </a:cubicBezTo>
                <a:cubicBezTo>
                  <a:pt x="839864" y="9291"/>
                  <a:pt x="979371" y="8509"/>
                  <a:pt x="1303020" y="0"/>
                </a:cubicBezTo>
                <a:cubicBezTo>
                  <a:pt x="1626669" y="-8509"/>
                  <a:pt x="1726300" y="7440"/>
                  <a:pt x="1876349" y="0"/>
                </a:cubicBezTo>
                <a:cubicBezTo>
                  <a:pt x="2026398" y="-7440"/>
                  <a:pt x="2430712" y="17957"/>
                  <a:pt x="2606040" y="0"/>
                </a:cubicBezTo>
                <a:cubicBezTo>
                  <a:pt x="2605426" y="8857"/>
                  <a:pt x="2606544" y="13619"/>
                  <a:pt x="2606040" y="18288"/>
                </a:cubicBezTo>
                <a:cubicBezTo>
                  <a:pt x="2393024" y="2241"/>
                  <a:pt x="2191161" y="39259"/>
                  <a:pt x="1980590" y="18288"/>
                </a:cubicBezTo>
                <a:cubicBezTo>
                  <a:pt x="1770019" y="-2683"/>
                  <a:pt x="1476440" y="36114"/>
                  <a:pt x="1276960" y="18288"/>
                </a:cubicBezTo>
                <a:cubicBezTo>
                  <a:pt x="1077480" y="463"/>
                  <a:pt x="880988" y="42125"/>
                  <a:pt x="651510" y="18288"/>
                </a:cubicBezTo>
                <a:cubicBezTo>
                  <a:pt x="422032" y="-5549"/>
                  <a:pt x="130744" y="-1947"/>
                  <a:pt x="0" y="18288"/>
                </a:cubicBezTo>
                <a:cubicBezTo>
                  <a:pt x="-487" y="10816"/>
                  <a:pt x="-839" y="6058"/>
                  <a:pt x="0" y="0"/>
                </a:cubicBezTo>
                <a:close/>
              </a:path>
            </a:pathLst>
          </a:custGeom>
          <a:solidFill>
            <a:schemeClr val="accent2"/>
          </a:solidFill>
          <a:ln cap="rnd" w="44450">
            <a:solidFill>
              <a:srgbClr val="0369A3"/>
            </a:solidFill>
            <a:round/>
          </a:ln>
        </p:spPr>
        <p:style>
          <a:lnRef idx="2">
            <a:schemeClr val="accent1">
              <a:shade val="50000"/>
            </a:schemeClr>
          </a:lnRef>
          <a:fillRef idx="1">
            <a:schemeClr val="accent1"/>
          </a:fillRef>
          <a:effectRef idx="0">
            <a:schemeClr val="accent1"/>
          </a:effectRef>
          <a:fontRef idx="minor"/>
        </p:style>
        <p:txBody>
          <a:bodyPr lIns="90000" tIns="-26640" rIns="90000" bIns="-26640" anchor="ctr">
            <a:noAutofit/>
          </a:bodyPr>
          <a:p>
            <a:endParaRPr lang="en-US" sz="1800" b="0" u="none" strike="noStrike">
              <a:solidFill>
                <a:schemeClr val="lt1"/>
              </a:solidFill>
              <a:effectLst/>
              <a:uFillTx/>
              <a:latin typeface="Arial"/>
            </a:endParaRPr>
          </a:p>
        </p:txBody>
      </p:sp>
      <p:sp>
        <p:nvSpPr>
          <p:cNvPr id="18" name="Picture 5" descr="A circular object with a drawing of a monkey&#10;&#10;AI-generated content may be incorrect."/>
          <p:cNvSpPr/>
          <p:nvPr/>
        </p:nvSpPr>
        <p:spPr>
          <a:xfrm>
            <a:off x="3983760" y="0"/>
            <a:ext cx="5151960" cy="6850800"/>
          </a:xfrm>
          <a:custGeom>
            <a:avLst/>
            <a:gdLst>
              <a:gd name="textAreaLeft" fmla="*/ 0 w 5151960"/>
              <a:gd name="textAreaRight" fmla="*/ 5159160 w 5151960"/>
              <a:gd name="textAreaTop" fmla="*/ 0 h 6850800"/>
              <a:gd name="textAreaBottom" fmla="*/ 6858000 h 6850800"/>
            </a:gdLst>
            <a:ahLst/>
            <a:cxnLst/>
            <a:rect l="textAreaLeft" t="textAreaTop" r="textAreaRight" b="textAreaBottom"/>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blipFill rotWithShape="0">
            <a:blip r:embed="rId1"/>
            <a:srcRect/>
            <a:stretch/>
          </a:blipFill>
          <a:ln w="0">
            <a:noFill/>
          </a:ln>
        </p:spPr>
        <p:style>
          <a:lnRef idx="0"/>
          <a:fillRef idx="0"/>
          <a:effectRef idx="0"/>
          <a:fontRef idx="minor"/>
        </p:style>
        <p:txBody>
          <a:bodyPr lIns="90000" tIns="45000" rIns="90000" bIns="45000" anchor="t">
            <a:noAutofit/>
          </a:bodyPr>
          <a:p>
            <a:endParaRPr lang="it-IT" sz="1800" b="0" u="none" strike="noStrike">
              <a:solidFill>
                <a:srgbClr val="000000"/>
              </a:solidFill>
              <a:effectLst/>
              <a:uFillTx/>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9" name="PlaceHolder 1"/>
          <p:cNvSpPr>
            <a:spLocks noGrp="1"/>
          </p:cNvSpPr>
          <p:nvPr>
            <p:ph type="title"/>
          </p:nvPr>
        </p:nvSpPr>
        <p:spPr>
          <a:xfrm>
            <a:off x="468720" y="50040"/>
            <a:ext cx="8211240" cy="747000"/>
          </a:xfrm>
          <a:prstGeom prst="rect">
            <a:avLst/>
          </a:prstGeom>
          <a:noFill/>
          <a:ln w="0">
            <a:noFill/>
          </a:ln>
        </p:spPr>
        <p:txBody>
          <a:bodyPr lIns="90000" tIns="46800" rIns="90000" bIns="46800" anchor="ctr">
            <a:noAutofit/>
          </a:bodyPr>
          <a:p>
            <a:pPr indent="0" algn="ctr"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what is it?</a:t>
            </a:r>
            <a:endParaRPr lang="it-IT" sz="2400" b="0" u="none" strike="noStrike">
              <a:solidFill>
                <a:srgbClr val="000000"/>
              </a:solidFill>
              <a:effectLst/>
              <a:uFillTx/>
              <a:latin typeface="Arial"/>
            </a:endParaRPr>
          </a:p>
        </p:txBody>
      </p:sp>
      <p:sp>
        <p:nvSpPr>
          <p:cNvPr id="20" name="PlaceHolder 2"/>
          <p:cNvSpPr>
            <a:spLocks noGrp="1"/>
          </p:cNvSpPr>
          <p:nvPr>
            <p:ph/>
          </p:nvPr>
        </p:nvSpPr>
        <p:spPr>
          <a:xfrm>
            <a:off x="460440" y="938160"/>
            <a:ext cx="8128800" cy="4797360"/>
          </a:xfrm>
          <a:prstGeom prst="rect">
            <a:avLst/>
          </a:prstGeom>
          <a:noFill/>
          <a:ln w="0">
            <a:noFill/>
          </a:ln>
        </p:spPr>
        <p:txBody>
          <a:bodyPr lIns="90000" tIns="46800" rIns="90000" bIns="46800" anchor="t">
            <a:normAutofit fontScale="70000" lnSpcReduction="19999"/>
          </a:bodyPr>
          <a:p>
            <a:pPr marL="285840" indent="-285840" algn="just" defTabSz="914400">
              <a:lnSpc>
                <a:spcPct val="159000"/>
              </a:lnSpc>
              <a:spcBef>
                <a:spcPts val="488"/>
              </a:spcBef>
              <a:spcAft>
                <a:spcPts val="139"/>
              </a:spcAft>
              <a:buClr>
                <a:srgbClr val="333399"/>
              </a:buClr>
              <a:buSzPct val="130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800" b="0" u="none" strike="noStrike">
                <a:solidFill>
                  <a:srgbClr val="292929"/>
                </a:solidFill>
                <a:effectLst/>
                <a:uFillTx/>
                <a:latin typeface="Arial"/>
                <a:ea typeface="DejaVu Sans"/>
              </a:rPr>
              <a:t>Medioevo latino is an </a:t>
            </a:r>
            <a:r>
              <a:rPr lang="en-US" sz="1800" b="1" u="none" strike="noStrike">
                <a:solidFill>
                  <a:srgbClr val="292929"/>
                </a:solidFill>
                <a:effectLst/>
                <a:uFillTx/>
                <a:latin typeface="Arial"/>
                <a:ea typeface="DejaVu Sans"/>
              </a:rPr>
              <a:t>annual bibliography</a:t>
            </a:r>
            <a:r>
              <a:rPr lang="en-US" sz="1800" b="0" u="none" strike="noStrike">
                <a:solidFill>
                  <a:srgbClr val="292929"/>
                </a:solidFill>
                <a:effectLst/>
                <a:uFillTx/>
                <a:latin typeface="Arial"/>
                <a:ea typeface="DejaVu Sans"/>
              </a:rPr>
              <a:t>, which lists scientific publications about medieval subjects published in the previous year; it is mainly related to the texts written in Latin between the year 475 and the beginning of the sixteenth century. The publication comes out on a regular basis since 1980, for a total of forty seven volumes (forty-eighth was launched in July 2026)</a:t>
            </a:r>
            <a:endParaRPr lang="it-IT" sz="1800" b="0" u="none" strike="noStrike">
              <a:solidFill>
                <a:srgbClr val="000000"/>
              </a:solidFill>
              <a:effectLst/>
              <a:uFillTx/>
              <a:latin typeface="Arial"/>
            </a:endParaRPr>
          </a:p>
          <a:p>
            <a:pPr marL="285840" indent="-285840" algn="just" defTabSz="914400">
              <a:lnSpc>
                <a:spcPct val="159000"/>
              </a:lnSpc>
              <a:spcBef>
                <a:spcPts val="488"/>
              </a:spcBef>
              <a:spcAft>
                <a:spcPts val="139"/>
              </a:spcAft>
              <a:buClr>
                <a:srgbClr val="333399"/>
              </a:buClr>
              <a:buSzPct val="130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it-IT" sz="1800" b="0" u="none" strike="noStrike">
                <a:solidFill>
                  <a:srgbClr val="292929"/>
                </a:solidFill>
                <a:effectLst/>
                <a:uFillTx/>
                <a:latin typeface="Arial"/>
                <a:ea typeface="DejaVu Sans"/>
              </a:rPr>
              <a:t>Medioevo latino is promoted by SISMEL (Società internazionale per lo Studio del Medioevo Latino)</a:t>
            </a:r>
            <a:endParaRPr lang="it-IT" sz="1800" b="0" u="none" strike="noStrike">
              <a:solidFill>
                <a:srgbClr val="000000"/>
              </a:solidFill>
              <a:effectLst/>
              <a:uFillTx/>
              <a:latin typeface="Arial"/>
            </a:endParaRPr>
          </a:p>
          <a:p>
            <a:pPr marL="285840" indent="-285840" algn="just" defTabSz="914400">
              <a:lnSpc>
                <a:spcPct val="159000"/>
              </a:lnSpc>
              <a:spcBef>
                <a:spcPts val="488"/>
              </a:spcBef>
              <a:spcAft>
                <a:spcPts val="139"/>
              </a:spcAft>
              <a:buClr>
                <a:srgbClr val="333399"/>
              </a:buClr>
              <a:buSzPct val="130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800" b="0" u="none" strike="noStrike">
                <a:solidFill>
                  <a:srgbClr val="292929"/>
                </a:solidFill>
                <a:effectLst/>
                <a:uFillTx/>
                <a:latin typeface="Arial"/>
                <a:ea typeface="DejaVu Sans"/>
              </a:rPr>
              <a:t>the bibliography is the result of </a:t>
            </a:r>
            <a:r>
              <a:rPr lang="en-US" sz="1800" b="1" u="none" strike="noStrike">
                <a:solidFill>
                  <a:srgbClr val="292929"/>
                </a:solidFill>
                <a:effectLst/>
                <a:uFillTx/>
                <a:latin typeface="Arial"/>
                <a:ea typeface="DejaVu Sans"/>
              </a:rPr>
              <a:t>systematic, comprehensive and direct</a:t>
            </a:r>
            <a:r>
              <a:rPr lang="en-US" sz="1800" b="0" u="none" strike="noStrike">
                <a:solidFill>
                  <a:srgbClr val="292929"/>
                </a:solidFill>
                <a:effectLst/>
                <a:uFillTx/>
                <a:latin typeface="Arial"/>
                <a:ea typeface="DejaVu Sans"/>
              </a:rPr>
              <a:t> </a:t>
            </a:r>
            <a:r>
              <a:rPr lang="en-US" sz="1800" b="1" u="none" strike="noStrike">
                <a:solidFill>
                  <a:srgbClr val="292929"/>
                </a:solidFill>
                <a:effectLst/>
                <a:uFillTx/>
                <a:latin typeface="Arial"/>
                <a:ea typeface="DejaVu Sans"/>
              </a:rPr>
              <a:t>examination</a:t>
            </a:r>
            <a:r>
              <a:rPr lang="en-US" sz="1800" b="0" u="none" strike="noStrike">
                <a:solidFill>
                  <a:srgbClr val="292929"/>
                </a:solidFill>
                <a:effectLst/>
                <a:uFillTx/>
                <a:latin typeface="Arial"/>
                <a:ea typeface="DejaVu Sans"/>
              </a:rPr>
              <a:t> of books, journals, and newsletters relating to medieval Latinity and, in general, to medieval culture and history.</a:t>
            </a:r>
            <a:endParaRPr lang="it-IT" sz="1800" b="0" u="none" strike="noStrike">
              <a:solidFill>
                <a:srgbClr val="000000"/>
              </a:solidFill>
              <a:effectLst/>
              <a:uFillTx/>
              <a:latin typeface="Arial"/>
            </a:endParaRPr>
          </a:p>
          <a:p>
            <a:pPr marL="285840" indent="-285840" algn="just" defTabSz="914400">
              <a:lnSpc>
                <a:spcPct val="159000"/>
              </a:lnSpc>
              <a:spcBef>
                <a:spcPts val="488"/>
              </a:spcBef>
              <a:spcAft>
                <a:spcPts val="139"/>
              </a:spcAft>
              <a:buClr>
                <a:srgbClr val="333399"/>
              </a:buClr>
              <a:buSzPct val="130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800" b="0" u="none" strike="noStrike">
                <a:solidFill>
                  <a:srgbClr val="292929"/>
                </a:solidFill>
                <a:effectLst/>
                <a:uFillTx/>
                <a:latin typeface="Arial"/>
                <a:ea typeface="DejaVu Sans"/>
              </a:rPr>
              <a:t>there are particular and specialized bibliographies devoted to the Middle Ages, «Medioevo latino»  is </a:t>
            </a:r>
            <a:r>
              <a:rPr lang="en-US" sz="1800" b="0" u="none" strike="noStrike">
                <a:solidFill>
                  <a:srgbClr val="000000"/>
                </a:solidFill>
                <a:effectLst/>
                <a:uFillTx/>
                <a:latin typeface="Arial"/>
                <a:ea typeface="DejaVu Sans"/>
              </a:rPr>
              <a:t>characterized</a:t>
            </a:r>
            <a:r>
              <a:rPr lang="en-US" sz="1800" b="0" u="none" strike="noStrike">
                <a:solidFill>
                  <a:srgbClr val="292929"/>
                </a:solidFill>
                <a:effectLst/>
                <a:uFillTx/>
                <a:latin typeface="Arial"/>
                <a:ea typeface="DejaVu Sans"/>
              </a:rPr>
              <a:t> by its </a:t>
            </a:r>
            <a:r>
              <a:rPr lang="en-US" sz="1800" b="1" u="none" strike="noStrike">
                <a:solidFill>
                  <a:srgbClr val="292929"/>
                </a:solidFill>
                <a:effectLst/>
                <a:uFillTx/>
                <a:latin typeface="Arial"/>
                <a:ea typeface="DejaVu Sans"/>
              </a:rPr>
              <a:t>general scope</a:t>
            </a:r>
            <a:r>
              <a:rPr lang="en-US" sz="1800" b="0" u="none" strike="noStrike">
                <a:solidFill>
                  <a:srgbClr val="292929"/>
                </a:solidFill>
                <a:effectLst/>
                <a:uFillTx/>
                <a:latin typeface="Arial"/>
                <a:ea typeface="DejaVu Sans"/>
              </a:rPr>
              <a:t> (each topic is covered, to the exclusion of history of art and archaeology)</a:t>
            </a:r>
            <a:endParaRPr lang="it-IT" sz="1800" b="0" u="none" strike="noStrike">
              <a:solidFill>
                <a:srgbClr val="000000"/>
              </a:solidFill>
              <a:effectLst/>
              <a:uFillTx/>
              <a:latin typeface="Arial"/>
            </a:endParaRPr>
          </a:p>
          <a:p>
            <a:pPr marL="285840" indent="-285840" algn="just" defTabSz="914400">
              <a:lnSpc>
                <a:spcPct val="159000"/>
              </a:lnSpc>
              <a:spcBef>
                <a:spcPts val="488"/>
              </a:spcBef>
              <a:spcAft>
                <a:spcPts val="139"/>
              </a:spcAft>
              <a:buClr>
                <a:srgbClr val="333399"/>
              </a:buClr>
              <a:buSzPct val="130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800" b="0" u="none" strike="noStrike">
                <a:solidFill>
                  <a:srgbClr val="292929"/>
                </a:solidFill>
                <a:effectLst/>
                <a:uFillTx/>
                <a:latin typeface="Arial"/>
                <a:ea typeface="DejaVu Sans"/>
              </a:rPr>
              <a:t>the distinctive feature of the bibliographic information provided by «Medioevo latino» is the </a:t>
            </a:r>
            <a:r>
              <a:rPr lang="en-US" sz="1800" b="1" u="none" strike="noStrike">
                <a:solidFill>
                  <a:srgbClr val="292929"/>
                </a:solidFill>
                <a:effectLst/>
                <a:uFillTx/>
                <a:latin typeface="Arial"/>
                <a:ea typeface="DejaVu Sans"/>
              </a:rPr>
              <a:t>presence </a:t>
            </a:r>
            <a:r>
              <a:rPr lang="en-US" sz="1800" b="0" u="none" strike="noStrike">
                <a:solidFill>
                  <a:srgbClr val="292929"/>
                </a:solidFill>
                <a:effectLst/>
                <a:uFillTx/>
                <a:latin typeface="Arial"/>
                <a:ea typeface="DejaVu Sans"/>
              </a:rPr>
              <a:t>in the vast majority of entries of a guiding </a:t>
            </a:r>
            <a:r>
              <a:rPr lang="en-US" sz="1800" b="1" u="none" strike="noStrike">
                <a:solidFill>
                  <a:srgbClr val="292929"/>
                </a:solidFill>
                <a:effectLst/>
                <a:uFillTx/>
                <a:latin typeface="Arial"/>
                <a:ea typeface="DejaVu Sans"/>
              </a:rPr>
              <a:t>synthesis </a:t>
            </a:r>
            <a:r>
              <a:rPr lang="en-US" sz="1800" b="0" u="none" strike="noStrike">
                <a:solidFill>
                  <a:srgbClr val="292929"/>
                </a:solidFill>
                <a:effectLst/>
                <a:uFillTx/>
                <a:latin typeface="Arial"/>
                <a:ea typeface="DejaVu Sans"/>
              </a:rPr>
              <a:t>(abstract) of the content of the various studies reported.</a:t>
            </a:r>
            <a:endParaRPr lang="it-IT" sz="1800" b="0" u="none" strike="noStrike">
              <a:solidFill>
                <a:srgbClr val="000000"/>
              </a:solidFill>
              <a:effectLst/>
              <a:uFillTx/>
              <a:latin typeface="Arial"/>
            </a:endParaRPr>
          </a:p>
          <a:p>
            <a:pPr marL="285840" indent="-285840" algn="just" defTabSz="914400">
              <a:lnSpc>
                <a:spcPct val="159000"/>
              </a:lnSpc>
              <a:spcBef>
                <a:spcPts val="488"/>
              </a:spcBef>
              <a:spcAft>
                <a:spcPts val="139"/>
              </a:spcAft>
              <a:buClr>
                <a:srgbClr val="333399"/>
              </a:buClr>
              <a:buSzPct val="130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800" b="0" u="none" strike="noStrike">
                <a:solidFill>
                  <a:srgbClr val="292929"/>
                </a:solidFill>
                <a:effectLst/>
                <a:uFillTx/>
                <a:latin typeface="Arial"/>
                <a:ea typeface="DejaVu Sans"/>
              </a:rPr>
              <a:t>«Medioevo latino» configure itself as a </a:t>
            </a:r>
            <a:r>
              <a:rPr lang="en-US" sz="1800" b="1" u="none" strike="noStrike">
                <a:solidFill>
                  <a:srgbClr val="292929"/>
                </a:solidFill>
                <a:effectLst/>
                <a:uFillTx/>
                <a:latin typeface="Arial"/>
                <a:ea typeface="DejaVu Sans"/>
              </a:rPr>
              <a:t>structured bibliography</a:t>
            </a:r>
            <a:r>
              <a:rPr lang="en-US" sz="1800" b="0" u="none" strike="noStrike">
                <a:solidFill>
                  <a:srgbClr val="292929"/>
                </a:solidFill>
                <a:effectLst/>
                <a:uFillTx/>
                <a:latin typeface="Arial"/>
                <a:ea typeface="DejaVu Sans"/>
              </a:rPr>
              <a:t>, meaning with that the grid of parts, sections, subsections and individual entries in the index of the journal in its many subdivisions that therefore are the privileged access to the information contained in the annual volume and in the data base that collects all the numbers of «Medioevo latino» </a:t>
            </a:r>
            <a:endParaRPr lang="it-IT" sz="1800" b="0" u="none" strike="noStrike">
              <a:solidFill>
                <a:srgbClr val="000000"/>
              </a:solidFill>
              <a:effectLst/>
              <a:uFillTx/>
              <a:latin typeface="Arial"/>
            </a:endParaRPr>
          </a:p>
        </p:txBody>
      </p:sp>
      <p:sp>
        <p:nvSpPr>
          <p:cNvPr id="21" name="Rectangle 5"/>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22" name="PlaceHolder 3"/>
          <p:cNvSpPr>
            <a:spLocks noGrp="1"/>
          </p:cNvSpPr>
          <p:nvPr>
            <p:ph type="sldNum" idx="7"/>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B1B6C26C-2CD2-43FB-A9F7-10CE3AC47927}" type="slidenum">
              <a:rPr lang="en-US" sz="1800" b="0" i="1" u="none" strike="noStrike">
                <a:solidFill>
                  <a:schemeClr val="lt1"/>
                </a:solidFill>
                <a:effectLst/>
                <a:uFillTx/>
                <a:latin typeface="Arial"/>
                <a:ea typeface="DejaVu Sans"/>
              </a:rPr>
              <a:t>2</a:t>
            </a:fld>
            <a:endParaRPr lang="it-IT" sz="1800" b="0" u="none" strike="noStrike">
              <a:solidFill>
                <a:srgbClr val="000000"/>
              </a:solidFill>
              <a:effectLst/>
              <a:uFillTx/>
              <a:latin typeface="Times New Roman"/>
            </a:endParaRPr>
          </a:p>
        </p:txBody>
      </p:sp>
      <p:pic>
        <p:nvPicPr>
          <p:cNvPr id="23" name="Picture 3"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4" name="PlaceHolder 1"/>
          <p:cNvSpPr>
            <a:spLocks noGrp="1"/>
          </p:cNvSpPr>
          <p:nvPr>
            <p:ph type="title"/>
          </p:nvPr>
        </p:nvSpPr>
        <p:spPr>
          <a:xfrm>
            <a:off x="457200" y="147960"/>
            <a:ext cx="8222400" cy="541800"/>
          </a:xfrm>
          <a:prstGeom prst="rect">
            <a:avLst/>
          </a:prstGeom>
          <a:noFill/>
          <a:ln w="0">
            <a:noFill/>
          </a:ln>
        </p:spPr>
        <p:txBody>
          <a:bodyPr lIns="90000" tIns="46800" rIns="90000" bIns="46800" anchor="ctr">
            <a:noAutofit/>
          </a:bodyPr>
          <a:p>
            <a:pPr indent="0" algn="ctr"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how is it done?</a:t>
            </a:r>
            <a:endParaRPr lang="it-IT" sz="2400" b="0" u="none" strike="noStrike">
              <a:solidFill>
                <a:srgbClr val="000000"/>
              </a:solidFill>
              <a:effectLst/>
              <a:uFillTx/>
              <a:latin typeface="Arial"/>
            </a:endParaRPr>
          </a:p>
        </p:txBody>
      </p:sp>
      <p:sp>
        <p:nvSpPr>
          <p:cNvPr id="25" name="PlaceHolder 2"/>
          <p:cNvSpPr>
            <a:spLocks noGrp="1"/>
          </p:cNvSpPr>
          <p:nvPr>
            <p:ph/>
          </p:nvPr>
        </p:nvSpPr>
        <p:spPr>
          <a:xfrm>
            <a:off x="413640" y="1230480"/>
            <a:ext cx="8222400" cy="4518720"/>
          </a:xfrm>
          <a:prstGeom prst="rect">
            <a:avLst/>
          </a:prstGeom>
          <a:noFill/>
          <a:ln w="0">
            <a:noFill/>
          </a:ln>
        </p:spPr>
        <p:txBody>
          <a:bodyPr lIns="90000" tIns="46800" rIns="90000" bIns="46800" anchor="t">
            <a:normAutofit fontScale="92500" lnSpcReduction="9999"/>
          </a:bodyPr>
          <a:p>
            <a:pPr indent="0" algn="just" defTabSz="914400">
              <a:lnSpc>
                <a:spcPct val="150000"/>
              </a:lnSpc>
              <a:spcBef>
                <a:spcPts val="539"/>
              </a:spcBef>
              <a:spcAft>
                <a:spcPts val="139"/>
              </a:spcAft>
              <a:buNone/>
              <a:tabLst>
                <a:tab pos="0" algn="l"/>
              </a:tabLst>
            </a:pPr>
            <a:r>
              <a:rPr lang="en-US" sz="1600" b="0" u="none" strike="noStrike">
                <a:solidFill>
                  <a:srgbClr val="292929"/>
                </a:solidFill>
                <a:effectLst/>
                <a:uFillTx/>
                <a:latin typeface="Arial"/>
                <a:ea typeface="Microsoft YaHei"/>
              </a:rPr>
              <a:t>the harvesting of the material to be published into the annual volume is carried by more than </a:t>
            </a:r>
            <a:r>
              <a:rPr lang="en-US" sz="1600" b="1" u="none" strike="noStrike">
                <a:solidFill>
                  <a:srgbClr val="000000"/>
                </a:solidFill>
                <a:effectLst/>
                <a:uFillTx/>
                <a:latin typeface="Arial"/>
                <a:ea typeface="Microsoft YaHei"/>
              </a:rPr>
              <a:t>one hundred and fifty</a:t>
            </a:r>
            <a:r>
              <a:rPr lang="en-US" sz="1600" b="0" u="none" strike="noStrike">
                <a:solidFill>
                  <a:srgbClr val="000000"/>
                </a:solidFill>
                <a:effectLst/>
                <a:uFillTx/>
                <a:latin typeface="Arial"/>
                <a:ea typeface="Microsoft YaHei"/>
              </a:rPr>
              <a:t> collaborators</a:t>
            </a:r>
            <a:r>
              <a:rPr lang="en-US" sz="1600" b="0" u="none" strike="noStrike">
                <a:solidFill>
                  <a:srgbClr val="292929"/>
                </a:solidFill>
                <a:effectLst/>
                <a:uFillTx/>
                <a:latin typeface="Arial"/>
                <a:ea typeface="Microsoft YaHei"/>
              </a:rPr>
              <a:t>, for the most part belonging to </a:t>
            </a:r>
            <a:r>
              <a:rPr lang="it-IT" sz="1600" b="0" u="none" strike="noStrike">
                <a:solidFill>
                  <a:srgbClr val="000000"/>
                </a:solidFill>
                <a:effectLst/>
                <a:uFillTx/>
                <a:latin typeface="Arial"/>
                <a:ea typeface="Microsoft YaHei"/>
              </a:rPr>
              <a:t>thirty-one </a:t>
            </a:r>
            <a:r>
              <a:rPr lang="en-US" sz="1600" b="0" u="none" strike="noStrike">
                <a:solidFill>
                  <a:srgbClr val="292929"/>
                </a:solidFill>
                <a:effectLst/>
                <a:uFillTx/>
                <a:latin typeface="Arial"/>
                <a:ea typeface="Microsoft YaHei"/>
              </a:rPr>
              <a:t>redactions, twenty-three in Italian universities: Bologna, Bologna-Ravenna, Florence, Foggia, Genoa, Genoa-Trento, Lecce (two redactions), Milan (two redactions), Macerata, Naples (three redactions), Perugia, Padua, Rome (two redactions), Sassari, Siena, Turin, Udine, Verona, and eight foreign: Bonn, </a:t>
            </a:r>
            <a:r>
              <a:rPr lang="en-US" sz="1600" b="0" u="none" strike="noStrike">
                <a:solidFill>
                  <a:srgbClr val="292929"/>
                </a:solidFill>
                <a:effectLst/>
                <a:uFillTx/>
                <a:latin typeface="Arial"/>
                <a:ea typeface="DejaVu Sans"/>
              </a:rPr>
              <a:t>Columbus, OH, Göttingen, Lisboa, Paris, Santiago de Compostela, Valladolid, Zurich. In addition, there are various individual collaborations in Italy and abroad (eg in Barcelona, Köln, Las Vegas, Paris, and Wolfenbüttel)</a:t>
            </a:r>
            <a:endParaRPr lang="it-IT" sz="1600" b="0" u="none" strike="noStrike">
              <a:solidFill>
                <a:srgbClr val="000000"/>
              </a:solidFill>
              <a:effectLst/>
              <a:uFillTx/>
              <a:latin typeface="Arial"/>
            </a:endParaRPr>
          </a:p>
          <a:p>
            <a:pPr marL="341280" indent="-285840" algn="just" defTabSz="914400">
              <a:lnSpc>
                <a:spcPct val="150000"/>
              </a:lnSpc>
              <a:spcBef>
                <a:spcPts val="539"/>
              </a:spcBef>
              <a:spcAft>
                <a:spcPts val="139"/>
              </a:spcAft>
              <a:buNone/>
              <a:tabLst>
                <a:tab pos="0" algn="l"/>
              </a:tabLst>
            </a:pP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0000"/>
              <a:buFont typeface="Wingdings" charset="2"/>
              <a:buChar char=""/>
              <a:tabLst>
                <a:tab pos="0" algn="l"/>
                <a:tab pos="104760" algn="l"/>
                <a:tab pos="554040" algn="l"/>
                <a:tab pos="1003320" algn="l"/>
                <a:tab pos="1452600" algn="l"/>
                <a:tab pos="1901880" algn="l"/>
                <a:tab pos="2351160" algn="l"/>
                <a:tab pos="2800440" algn="l"/>
                <a:tab pos="3249720" algn="l"/>
                <a:tab pos="3699000" algn="l"/>
                <a:tab pos="4148280" algn="l"/>
                <a:tab pos="4597560" algn="l"/>
                <a:tab pos="5046840" algn="l"/>
                <a:tab pos="5495760" algn="l"/>
                <a:tab pos="5945040" algn="l"/>
                <a:tab pos="6394320" algn="l"/>
                <a:tab pos="6843600" algn="l"/>
                <a:tab pos="7292880" algn="l"/>
                <a:tab pos="7742160" algn="l"/>
                <a:tab pos="8191440" algn="l"/>
                <a:tab pos="864072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at the end of their work, redactions and contributors send the collected material to the «</a:t>
            </a:r>
            <a:r>
              <a:rPr lang="en-US" sz="1600" b="1" u="none" strike="noStrike">
                <a:solidFill>
                  <a:srgbClr val="292929"/>
                </a:solidFill>
                <a:effectLst/>
                <a:uFillTx/>
                <a:latin typeface="Arial"/>
                <a:ea typeface="DejaVu Sans"/>
              </a:rPr>
              <a:t>Redazione centrale</a:t>
            </a:r>
            <a:r>
              <a:rPr lang="en-US" sz="1600" b="0" u="none" strike="noStrike">
                <a:solidFill>
                  <a:srgbClr val="292929"/>
                </a:solidFill>
                <a:effectLst/>
                <a:uFillTx/>
                <a:latin typeface="Arial"/>
                <a:ea typeface="DejaVu Sans"/>
              </a:rPr>
              <a:t>» (editorial staff) based in Florence. Here the material is corrected and prepared for printing and publication in Mirabile</a:t>
            </a:r>
            <a:endParaRPr lang="it-IT" sz="1600" b="0" u="none" strike="noStrike">
              <a:solidFill>
                <a:srgbClr val="000000"/>
              </a:solidFill>
              <a:effectLst/>
              <a:uFillTx/>
              <a:latin typeface="Arial"/>
            </a:endParaRPr>
          </a:p>
          <a:p>
            <a:pPr marL="341280" indent="-285840" algn="l" defTabSz="914400">
              <a:lnSpc>
                <a:spcPct val="150000"/>
              </a:lnSpc>
              <a:spcBef>
                <a:spcPts val="539"/>
              </a:spcBef>
              <a:spcAft>
                <a:spcPts val="139"/>
              </a:spcAft>
              <a:buNone/>
              <a:tabLst>
                <a:tab pos="0" algn="l"/>
              </a:tabLst>
            </a:pPr>
            <a:endParaRPr lang="it-IT" sz="1600" b="0" u="none" strike="noStrike">
              <a:solidFill>
                <a:srgbClr val="000000"/>
              </a:solidFill>
              <a:effectLst/>
              <a:uFillTx/>
              <a:latin typeface="Arial"/>
            </a:endParaRPr>
          </a:p>
        </p:txBody>
      </p:sp>
      <p:sp>
        <p:nvSpPr>
          <p:cNvPr id="26" name="Rectangle 2"/>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27" name="PlaceHolder 3"/>
          <p:cNvSpPr>
            <a:spLocks noGrp="1"/>
          </p:cNvSpPr>
          <p:nvPr>
            <p:ph type="sldNum" idx="8"/>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0DFF6440-716E-43C6-A278-98B748161AE1}" type="slidenum">
              <a:rPr lang="en-US" sz="1800" b="0" i="1" u="none" strike="noStrike">
                <a:solidFill>
                  <a:schemeClr val="lt1"/>
                </a:solidFill>
                <a:effectLst/>
                <a:uFillTx/>
                <a:latin typeface="Arial"/>
                <a:ea typeface="DejaVu Sans"/>
              </a:rPr>
              <a:t>3</a:t>
            </a:fld>
            <a:endParaRPr lang="it-IT" sz="1800" b="0" u="none" strike="noStrike">
              <a:solidFill>
                <a:srgbClr val="000000"/>
              </a:solidFill>
              <a:effectLst/>
              <a:uFillTx/>
              <a:latin typeface="Times New Roman"/>
            </a:endParaRPr>
          </a:p>
        </p:txBody>
      </p:sp>
      <p:pic>
        <p:nvPicPr>
          <p:cNvPr id="28" name="Picture 4"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29" name="PlaceHolder 1"/>
          <p:cNvSpPr>
            <a:spLocks noGrp="1"/>
          </p:cNvSpPr>
          <p:nvPr>
            <p:ph type="title"/>
          </p:nvPr>
        </p:nvSpPr>
        <p:spPr>
          <a:xfrm>
            <a:off x="432000" y="187560"/>
            <a:ext cx="8273160" cy="548640"/>
          </a:xfrm>
          <a:prstGeom prst="rect">
            <a:avLst/>
          </a:prstGeom>
          <a:noFill/>
          <a:ln w="0">
            <a:noFill/>
          </a:ln>
        </p:spPr>
        <p:txBody>
          <a:bodyPr lIns="90000" tIns="46800" rIns="90000" bIns="46800" anchor="ctr">
            <a:noAutofit/>
          </a:bodyPr>
          <a:p>
            <a:pPr indent="0" algn="ctr"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Its history and evolution</a:t>
            </a:r>
            <a:endParaRPr lang="it-IT" sz="2400" b="0" u="none" strike="noStrike">
              <a:solidFill>
                <a:srgbClr val="000000"/>
              </a:solidFill>
              <a:effectLst/>
              <a:uFillTx/>
              <a:latin typeface="Arial"/>
            </a:endParaRPr>
          </a:p>
        </p:txBody>
      </p:sp>
      <p:sp>
        <p:nvSpPr>
          <p:cNvPr id="30" name="PlaceHolder 2"/>
          <p:cNvSpPr>
            <a:spLocks noGrp="1"/>
          </p:cNvSpPr>
          <p:nvPr>
            <p:ph/>
          </p:nvPr>
        </p:nvSpPr>
        <p:spPr>
          <a:xfrm>
            <a:off x="457200" y="880920"/>
            <a:ext cx="8222400" cy="5045040"/>
          </a:xfrm>
          <a:prstGeom prst="rect">
            <a:avLst/>
          </a:prstGeom>
          <a:noFill/>
          <a:ln w="0">
            <a:noFill/>
          </a:ln>
        </p:spPr>
        <p:txBody>
          <a:bodyPr lIns="90000" tIns="46800" rIns="90000" bIns="46800" anchor="t">
            <a:normAutofit fontScale="85000" lnSpcReduction="19999"/>
          </a:bodyPr>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the first volume of «Medioevo latino» appeared in the summer of 1980. Behind there was a preparatory work that took about two years: from an initial suggestion of Francesco Della Corte received by </a:t>
            </a:r>
            <a:r>
              <a:rPr lang="en-US" sz="1600" b="1" u="none" strike="noStrike">
                <a:solidFill>
                  <a:srgbClr val="292929"/>
                </a:solidFill>
                <a:effectLst/>
                <a:uFillTx/>
                <a:latin typeface="Arial"/>
                <a:ea typeface="DejaVu Sans"/>
              </a:rPr>
              <a:t>Claudio Leonardi</a:t>
            </a:r>
            <a:r>
              <a:rPr lang="en-US" sz="1600" b="0" u="none" strike="noStrike">
                <a:solidFill>
                  <a:srgbClr val="292929"/>
                </a:solidFill>
                <a:effectLst/>
                <a:uFillTx/>
                <a:latin typeface="Arial"/>
                <a:ea typeface="DejaVu Sans"/>
              </a:rPr>
              <a:t>,  a group of Italian scholars - Rino Avesani, Ferruccio Bertini, Giuseppe Cremascoli and Giovanni Orlandi to which was added almost immediately Giuseppe Scalia - was formed; it was committed to give shape to the general plan of the work, determine the characteristics and ensure the publication</a:t>
            </a:r>
            <a:endParaRPr lang="it-IT" sz="1600" b="0" u="none" strike="noStrike">
              <a:solidFill>
                <a:srgbClr val="000000"/>
              </a:solidFill>
              <a:effectLst/>
              <a:uFillTx/>
              <a:latin typeface="Arial"/>
            </a:endParaRPr>
          </a:p>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the </a:t>
            </a:r>
            <a:r>
              <a:rPr lang="en-US" sz="1600" b="1" u="none" strike="noStrike">
                <a:solidFill>
                  <a:srgbClr val="292929"/>
                </a:solidFill>
                <a:effectLst/>
                <a:uFillTx/>
                <a:latin typeface="Arial"/>
                <a:ea typeface="DejaVu Sans"/>
              </a:rPr>
              <a:t>model</a:t>
            </a:r>
            <a:r>
              <a:rPr lang="en-US" sz="1600" b="0" u="none" strike="noStrike">
                <a:solidFill>
                  <a:srgbClr val="292929"/>
                </a:solidFill>
                <a:effectLst/>
                <a:uFillTx/>
                <a:latin typeface="Arial"/>
                <a:ea typeface="DejaVu Sans"/>
              </a:rPr>
              <a:t> of the structure was that of the «</a:t>
            </a:r>
            <a:r>
              <a:rPr lang="en-US" sz="1600" b="0" u="none" strike="noStrike">
                <a:solidFill>
                  <a:srgbClr val="0000EE"/>
                </a:solidFill>
                <a:effectLst/>
                <a:uFillTx/>
                <a:latin typeface="Arial"/>
                <a:ea typeface="DejaVu Sans"/>
                <a:hlinkClick r:id="rId1"/>
              </a:rPr>
              <a:t>Année </a:t>
            </a:r>
            <a:r>
              <a:rPr lang="en-US" sz="1600" b="0" u="none" strike="noStrike">
                <a:solidFill>
                  <a:srgbClr val="0000EE"/>
                </a:solidFill>
                <a:effectLst/>
                <a:uFillTx/>
                <a:latin typeface="Arial"/>
                <a:ea typeface="DejaVu Sans"/>
                <a:hlinkClick r:id="rId2"/>
              </a:rPr>
              <a:t>philologique</a:t>
            </a:r>
            <a:r>
              <a:rPr lang="en-US" sz="1600" b="0" u="none" strike="noStrike">
                <a:solidFill>
                  <a:srgbClr val="292929"/>
                </a:solidFill>
                <a:effectLst/>
                <a:uFillTx/>
                <a:latin typeface="Arial"/>
                <a:ea typeface="DejaVu Sans"/>
              </a:rPr>
              <a:t>»: a section devoted to authors and texts at the beginning and than sections relating to various subjects</a:t>
            </a:r>
            <a:endParaRPr lang="it-IT" sz="1600" b="0" u="none" strike="noStrike">
              <a:solidFill>
                <a:srgbClr val="000000"/>
              </a:solidFill>
              <a:effectLst/>
              <a:uFillTx/>
              <a:latin typeface="Arial"/>
            </a:endParaRPr>
          </a:p>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over the years, the first internal structure of «Medioevo latino» has undergone </a:t>
            </a:r>
            <a:r>
              <a:rPr lang="en-US" sz="1600" b="1" u="none" strike="noStrike">
                <a:solidFill>
                  <a:srgbClr val="292929"/>
                </a:solidFill>
                <a:effectLst/>
                <a:uFillTx/>
                <a:latin typeface="Arial"/>
                <a:ea typeface="DejaVu Sans"/>
              </a:rPr>
              <a:t>numerous changes</a:t>
            </a:r>
            <a:r>
              <a:rPr lang="en-US" sz="1600" b="0" u="none" strike="noStrike">
                <a:solidFill>
                  <a:srgbClr val="292929"/>
                </a:solidFill>
                <a:effectLst/>
                <a:uFillTx/>
                <a:latin typeface="Arial"/>
                <a:ea typeface="DejaVu Sans"/>
              </a:rPr>
              <a:t>. There was no change to the two parts that contain the bibliography about medieval authors and anonymous texts and the ancient authors in the medieval tradition (the «Fortleben»), but the remaining material was already reorganized in the early numbers. This permanent reorganization is a work in progress carried out several times in the long history of «Medioevo latino»</a:t>
            </a:r>
            <a:endParaRPr lang="it-IT" sz="1600" b="0" u="none" strike="noStrike">
              <a:solidFill>
                <a:srgbClr val="000000"/>
              </a:solidFill>
              <a:effectLst/>
              <a:uFillTx/>
              <a:latin typeface="Arial"/>
            </a:endParaRPr>
          </a:p>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the initial orientation still remains strong in the presence, on top of the volume, of the parts relating to authors and texts and in the importance given in the abstracts to philological aspects (manuscripts, autography, attributions, etc.)</a:t>
            </a:r>
            <a:endParaRPr lang="it-IT" sz="1600" b="0" u="none" strike="noStrike">
              <a:solidFill>
                <a:srgbClr val="000000"/>
              </a:solidFill>
              <a:effectLst/>
              <a:uFillTx/>
              <a:latin typeface="Arial"/>
            </a:endParaRPr>
          </a:p>
        </p:txBody>
      </p:sp>
      <p:sp>
        <p:nvSpPr>
          <p:cNvPr id="31" name="Rectangle 2"/>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2" name="PlaceHolder 3"/>
          <p:cNvSpPr>
            <a:spLocks noGrp="1"/>
          </p:cNvSpPr>
          <p:nvPr>
            <p:ph type="sldNum" idx="9"/>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E36AE514-FA59-436D-9FAB-B2C440026D3F}" type="slidenum">
              <a:rPr lang="en-US" sz="1800" b="0" i="1" u="none" strike="noStrike">
                <a:solidFill>
                  <a:schemeClr val="lt1"/>
                </a:solidFill>
                <a:effectLst/>
                <a:uFillTx/>
                <a:latin typeface="Arial"/>
                <a:ea typeface="DejaVu Sans"/>
              </a:rPr>
              <a:t>4</a:t>
            </a:fld>
            <a:endParaRPr lang="it-IT" sz="1800" b="0" u="none" strike="noStrike">
              <a:solidFill>
                <a:srgbClr val="000000"/>
              </a:solidFill>
              <a:effectLst/>
              <a:uFillTx/>
              <a:latin typeface="Times New Roman"/>
            </a:endParaRPr>
          </a:p>
        </p:txBody>
      </p:sp>
      <p:pic>
        <p:nvPicPr>
          <p:cNvPr id="33" name="Picture 6" descr="A circular object with a drawing of a monkey&#10;&#10;AI-generated content may be incorrect."/>
          <p:cNvPicPr/>
          <p:nvPr/>
        </p:nvPicPr>
        <p:blipFill>
          <a:blip r:embed="rId3"/>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4" name="PlaceHolder 1"/>
          <p:cNvSpPr>
            <a:spLocks noGrp="1"/>
          </p:cNvSpPr>
          <p:nvPr>
            <p:ph type="title"/>
          </p:nvPr>
        </p:nvSpPr>
        <p:spPr>
          <a:xfrm>
            <a:off x="460440" y="67320"/>
            <a:ext cx="8211240" cy="770760"/>
          </a:xfrm>
          <a:prstGeom prst="rect">
            <a:avLst/>
          </a:prstGeom>
          <a:noFill/>
          <a:ln w="0">
            <a:noFill/>
          </a:ln>
        </p:spPr>
        <p:txBody>
          <a:bodyPr lIns="90000" tIns="46800" rIns="90000" bIns="46800" anchor="ctr">
            <a:noAutofit/>
          </a:bodyPr>
          <a:p>
            <a:pPr indent="0" algn="ctr"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the </a:t>
            </a:r>
            <a:r>
              <a:rPr lang="en-US" sz="2400" b="1" u="none" strike="noStrike">
                <a:solidFill>
                  <a:srgbClr val="333399"/>
                </a:solidFill>
                <a:effectLst/>
                <a:uFillTx/>
                <a:latin typeface="Arial"/>
                <a:ea typeface="DejaVu Sans"/>
              </a:rPr>
              <a:t>new technologies: the beginning</a:t>
            </a:r>
            <a:endParaRPr lang="it-IT" sz="2400" b="0" u="none" strike="noStrike">
              <a:solidFill>
                <a:srgbClr val="000000"/>
              </a:solidFill>
              <a:effectLst/>
              <a:uFillTx/>
              <a:latin typeface="Arial"/>
            </a:endParaRPr>
          </a:p>
        </p:txBody>
      </p:sp>
      <p:sp>
        <p:nvSpPr>
          <p:cNvPr id="35" name="PlaceHolder 2"/>
          <p:cNvSpPr>
            <a:spLocks noGrp="1"/>
          </p:cNvSpPr>
          <p:nvPr>
            <p:ph/>
          </p:nvPr>
        </p:nvSpPr>
        <p:spPr>
          <a:xfrm>
            <a:off x="339120" y="1096200"/>
            <a:ext cx="8453880" cy="5201640"/>
          </a:xfrm>
          <a:prstGeom prst="rect">
            <a:avLst/>
          </a:prstGeom>
          <a:noFill/>
          <a:ln w="0">
            <a:noFill/>
          </a:ln>
        </p:spPr>
        <p:txBody>
          <a:bodyPr lIns="90000" tIns="46800" rIns="90000" bIns="46800" anchor="t">
            <a:normAutofit/>
          </a:bodyPr>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volumes of «Medioevo latino» I-XII (1980-1991) have been published in accordance with traditional methods (ie as books)</a:t>
            </a:r>
            <a:endParaRPr lang="it-IT" sz="1600" b="0" u="none" strike="noStrike">
              <a:solidFill>
                <a:srgbClr val="000000"/>
              </a:solidFill>
              <a:effectLst/>
              <a:uFillTx/>
              <a:latin typeface="Arial"/>
            </a:endParaRPr>
          </a:p>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1992: publication of the first number, the XIIIth, realized with a program written in Clipper developed for the operating system MS-DOS. The program allowed the insertion of the bibliographical items and the production of the volume for printing (including indexes</a:t>
            </a:r>
            <a:r>
              <a:rPr lang="en-GB" sz="1600" b="0" u="none" strike="noStrike">
                <a:solidFill>
                  <a:srgbClr val="000000"/>
                </a:solidFill>
                <a:effectLst/>
                <a:uFillTx/>
                <a:latin typeface="Arial"/>
                <a:ea typeface="DejaVu Sans"/>
              </a:rPr>
              <a:t>) </a:t>
            </a:r>
            <a:r>
              <a:rPr lang="en-US" sz="1600" b="0" u="none" strike="noStrike">
                <a:solidFill>
                  <a:srgbClr val="000000"/>
                </a:solidFill>
                <a:effectLst/>
                <a:uFillTx/>
                <a:latin typeface="Arial"/>
                <a:ea typeface="DejaVu Sans"/>
              </a:rPr>
              <a:t>as a text file, without any formatting</a:t>
            </a:r>
            <a:endParaRPr lang="it-IT" sz="1600" b="0" u="none" strike="noStrike">
              <a:solidFill>
                <a:srgbClr val="000000"/>
              </a:solidFill>
              <a:effectLst/>
              <a:uFillTx/>
              <a:latin typeface="Arial"/>
            </a:endParaRPr>
          </a:p>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1993: beginning of the entry in the database of volumes I-XII; process ended in 1994</a:t>
            </a:r>
            <a:endParaRPr lang="it-IT" sz="1600" b="0" u="none" strike="noStrike">
              <a:solidFill>
                <a:srgbClr val="000000"/>
              </a:solidFill>
              <a:effectLst/>
              <a:uFillTx/>
              <a:latin typeface="Arial"/>
            </a:endParaRPr>
          </a:p>
          <a:p>
            <a:pPr marL="285840" indent="-285840" algn="just" defTabSz="914400">
              <a:lnSpc>
                <a:spcPct val="159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1993-1994: writing of a new program for the management of all data (both the annual volume, and the volumes published before and after); the SW has been developed for the Windows operating system using the FoxPro development environment</a:t>
            </a:r>
            <a:endParaRPr lang="it-IT" sz="1600" b="0" u="none" strike="noStrike">
              <a:solidFill>
                <a:srgbClr val="000000"/>
              </a:solidFill>
              <a:effectLst/>
              <a:uFillTx/>
              <a:latin typeface="Arial"/>
            </a:endParaRPr>
          </a:p>
        </p:txBody>
      </p:sp>
      <p:sp>
        <p:nvSpPr>
          <p:cNvPr id="36" name="Rectangle 2"/>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37" name="PlaceHolder 3"/>
          <p:cNvSpPr>
            <a:spLocks noGrp="1"/>
          </p:cNvSpPr>
          <p:nvPr>
            <p:ph type="sldNum" idx="10"/>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4403C89A-66D7-46CC-AF7B-97AA4135D8F9}" type="slidenum">
              <a:rPr lang="en-US" sz="1800" b="0" i="1" u="none" strike="noStrike">
                <a:solidFill>
                  <a:schemeClr val="lt1"/>
                </a:solidFill>
                <a:effectLst/>
                <a:uFillTx/>
                <a:latin typeface="Arial"/>
                <a:ea typeface="DejaVu Sans"/>
              </a:rPr>
              <a:t>5</a:t>
            </a:fld>
            <a:endParaRPr lang="it-IT" sz="1800" b="0" u="none" strike="noStrike">
              <a:solidFill>
                <a:srgbClr val="000000"/>
              </a:solidFill>
              <a:effectLst/>
              <a:uFillTx/>
              <a:latin typeface="Times New Roman"/>
            </a:endParaRPr>
          </a:p>
        </p:txBody>
      </p:sp>
      <p:pic>
        <p:nvPicPr>
          <p:cNvPr id="38" name="Picture 4"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39" name="PlaceHolder 1"/>
          <p:cNvSpPr>
            <a:spLocks noGrp="1"/>
          </p:cNvSpPr>
          <p:nvPr>
            <p:ph type="title"/>
          </p:nvPr>
        </p:nvSpPr>
        <p:spPr>
          <a:xfrm>
            <a:off x="1010520" y="57960"/>
            <a:ext cx="7374240" cy="722520"/>
          </a:xfrm>
          <a:prstGeom prst="rect">
            <a:avLst/>
          </a:prstGeom>
          <a:noFill/>
          <a:ln w="0">
            <a:noFill/>
          </a:ln>
        </p:spPr>
        <p:txBody>
          <a:bodyPr lIns="90000" tIns="46800" rIns="90000" bIns="46800" anchor="ctr">
            <a:noAutofit/>
          </a:bodyPr>
          <a:p>
            <a:pPr indent="0" algn="ctr" defTabSz="914400">
              <a:lnSpc>
                <a:spcPct val="100000"/>
              </a:lnSpc>
              <a:spcBef>
                <a:spcPts val="139"/>
              </a:spcBef>
              <a:spcAft>
                <a:spcPts val="139"/>
              </a:spcAft>
              <a:buNone/>
              <a:tabLst>
                <a:tab pos="0" algn="l"/>
              </a:tabLst>
            </a:pPr>
            <a:r>
              <a:rPr lang="en-GB" sz="2300" b="1" u="none" strike="noStrike">
                <a:solidFill>
                  <a:srgbClr val="333399"/>
                </a:solidFill>
                <a:effectLst/>
                <a:uFillTx/>
                <a:latin typeface="Arial"/>
                <a:ea typeface="DejaVu Sans"/>
              </a:rPr>
              <a:t>the </a:t>
            </a:r>
            <a:r>
              <a:rPr lang="en-US" sz="2300" b="1" u="none" strike="noStrike">
                <a:solidFill>
                  <a:srgbClr val="333399"/>
                </a:solidFill>
                <a:effectLst/>
                <a:uFillTx/>
                <a:latin typeface="Arial"/>
                <a:ea typeface="DejaVu Sans"/>
              </a:rPr>
              <a:t>new technologies in the new century</a:t>
            </a:r>
            <a:endParaRPr lang="it-IT" sz="2300" b="0" u="none" strike="noStrike">
              <a:solidFill>
                <a:srgbClr val="000000"/>
              </a:solidFill>
              <a:effectLst/>
              <a:uFillTx/>
              <a:latin typeface="Arial"/>
            </a:endParaRPr>
          </a:p>
        </p:txBody>
      </p:sp>
      <p:sp>
        <p:nvSpPr>
          <p:cNvPr id="40" name="PlaceHolder 2"/>
          <p:cNvSpPr>
            <a:spLocks noGrp="1"/>
          </p:cNvSpPr>
          <p:nvPr>
            <p:ph/>
          </p:nvPr>
        </p:nvSpPr>
        <p:spPr>
          <a:xfrm>
            <a:off x="360000" y="720000"/>
            <a:ext cx="8388360" cy="5384880"/>
          </a:xfrm>
          <a:prstGeom prst="rect">
            <a:avLst/>
          </a:prstGeom>
          <a:noFill/>
          <a:ln w="0">
            <a:noFill/>
          </a:ln>
        </p:spPr>
        <p:txBody>
          <a:bodyPr lIns="90000" tIns="46800" rIns="90000" bIns="46800" anchor="t">
            <a:noAutofit/>
          </a:bodyPr>
          <a:p>
            <a:pPr marL="285840" indent="-285840" algn="just" defTabSz="914400">
              <a:lnSpc>
                <a:spcPct val="159000"/>
              </a:lnSpc>
              <a:spcBef>
                <a:spcPts val="513"/>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200" b="0" u="none" strike="noStrike">
                <a:solidFill>
                  <a:srgbClr val="000000"/>
                </a:solidFill>
                <a:effectLst/>
                <a:uFillTx/>
                <a:latin typeface="Arial"/>
                <a:ea typeface="DejaVu Sans"/>
              </a:rPr>
              <a:t>2001: writing of the first version of the SW currently in use and beginning of the realization of the integrated database (AIM = Archivio integrato per il medioevo) that now runs not only «Medioevo latino», but also all the scientific projects promoted by SISMEL and Fondazione Ezio Franceschini. The very nature of new technologies and the experience gained led to the substantial update of the system, integrating «Medioevo latino» with other researches of SISMEL and Fondazione Franceschini. The SW is a web-based application that does not depend on the client's operating system and requires no installation. It can be used from any computer with any web browser. The technology used is ASP with SQL Server database</a:t>
            </a:r>
            <a:endParaRPr lang="it-IT" sz="1200" b="0" u="none" strike="noStrike">
              <a:solidFill>
                <a:srgbClr val="000000"/>
              </a:solidFill>
              <a:effectLst/>
              <a:uFillTx/>
              <a:latin typeface="Arial"/>
            </a:endParaRPr>
          </a:p>
          <a:p>
            <a:pPr marL="285840" indent="-285840" algn="just" defTabSz="914400">
              <a:lnSpc>
                <a:spcPct val="159000"/>
              </a:lnSpc>
              <a:spcBef>
                <a:spcPts val="513"/>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200" b="0" u="none" strike="noStrike">
                <a:solidFill>
                  <a:srgbClr val="000000"/>
                </a:solidFill>
                <a:effectLst/>
                <a:uFillTx/>
                <a:latin typeface="Arial"/>
                <a:ea typeface="DejaVu Sans"/>
              </a:rPr>
              <a:t>2009: publication of the site «Mirabile» (</a:t>
            </a:r>
            <a:r>
              <a:rPr lang="en-US" sz="1200" b="0" u="sng" strike="noStrike">
                <a:solidFill>
                  <a:srgbClr val="0000EE"/>
                </a:solidFill>
                <a:effectLst/>
                <a:uFillTx/>
                <a:latin typeface="Arial"/>
                <a:ea typeface="DejaVu Sans"/>
                <a:hlinkClick r:id="rId1"/>
              </a:rPr>
              <a:t>http://www.mirabileweb.it/</a:t>
            </a:r>
            <a:r>
              <a:rPr lang="en-US" sz="1200" b="0" u="none" strike="noStrike">
                <a:solidFill>
                  <a:srgbClr val="000000"/>
                </a:solidFill>
                <a:effectLst/>
                <a:uFillTx/>
                <a:latin typeface="Arial"/>
                <a:ea typeface="DejaVu Sans"/>
              </a:rPr>
              <a:t>); beginning of the online publication of «Medioevo latino» with other projects promoted by SISMEL</a:t>
            </a:r>
            <a:endParaRPr lang="it-IT" sz="1200" b="0" u="none" strike="noStrike">
              <a:solidFill>
                <a:srgbClr val="000000"/>
              </a:solidFill>
              <a:effectLst/>
              <a:uFillTx/>
              <a:latin typeface="Arial"/>
            </a:endParaRPr>
          </a:p>
          <a:p>
            <a:pPr marL="285840" indent="-285840" algn="just" defTabSz="914400">
              <a:lnSpc>
                <a:spcPct val="159000"/>
              </a:lnSpc>
              <a:spcBef>
                <a:spcPts val="513"/>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200" b="0" u="none" strike="noStrike">
                <a:solidFill>
                  <a:srgbClr val="000000"/>
                </a:solidFill>
                <a:effectLst/>
                <a:uFillTx/>
                <a:latin typeface="Arial"/>
                <a:ea typeface="DejaVu Sans"/>
              </a:rPr>
              <a:t>2010: renovation of the integrated archive (especially for the entry forms of authors, works, anonymous texts, and manuscripts) with increased functionality for the entry and amount of information</a:t>
            </a:r>
            <a:endParaRPr lang="it-IT" sz="1200" b="0" u="none" strike="noStrike">
              <a:solidFill>
                <a:srgbClr val="000000"/>
              </a:solidFill>
              <a:effectLst/>
              <a:uFillTx/>
              <a:latin typeface="Arial"/>
            </a:endParaRPr>
          </a:p>
          <a:p>
            <a:pPr marL="285840" indent="-285840" algn="just" defTabSz="914400">
              <a:lnSpc>
                <a:spcPct val="159000"/>
              </a:lnSpc>
              <a:spcBef>
                <a:spcPts val="513"/>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200" b="0" u="none" strike="noStrike">
                <a:solidFill>
                  <a:srgbClr val="000000"/>
                </a:solidFill>
                <a:effectLst/>
                <a:uFillTx/>
                <a:latin typeface="Arial"/>
                <a:ea typeface="DejaVu Sans"/>
              </a:rPr>
              <a:t>2012: publication of a new version of Mirabile (Mirabile2) with more archives and the presence of projects devoted to vernacular literature; greater flexibility in presenting information; presence of projects promoted by other institutions besides SISMEL and Fondazione Franceschini</a:t>
            </a:r>
            <a:endParaRPr lang="it-IT" sz="1200" b="0" u="none" strike="noStrike">
              <a:solidFill>
                <a:srgbClr val="000000"/>
              </a:solidFill>
              <a:effectLst/>
              <a:uFillTx/>
              <a:latin typeface="Arial"/>
            </a:endParaRPr>
          </a:p>
          <a:p>
            <a:pPr marL="285840" indent="-285840" algn="just" defTabSz="914400">
              <a:lnSpc>
                <a:spcPct val="159000"/>
              </a:lnSpc>
              <a:spcBef>
                <a:spcPts val="513"/>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200" b="0" u="none" strike="noStrike">
                <a:solidFill>
                  <a:srgbClr val="000000"/>
                </a:solidFill>
                <a:effectLst/>
                <a:uFillTx/>
                <a:latin typeface="Arial"/>
                <a:ea typeface="DejaVu Sans"/>
              </a:rPr>
              <a:t>2012-2013: renovation of the integrated archive (AIM) aiming mainly at a greater flexibility in the management of individual projects (autonomy / integration; profiling of collaborators, etc.)</a:t>
            </a:r>
            <a:endParaRPr lang="it-IT" sz="1200" b="0" u="none" strike="noStrike">
              <a:solidFill>
                <a:srgbClr val="000000"/>
              </a:solidFill>
              <a:effectLst/>
              <a:uFillTx/>
              <a:latin typeface="Arial"/>
            </a:endParaRPr>
          </a:p>
        </p:txBody>
      </p:sp>
      <p:sp>
        <p:nvSpPr>
          <p:cNvPr id="41" name="Rectangle 2"/>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2" name="PlaceHolder 3"/>
          <p:cNvSpPr>
            <a:spLocks noGrp="1"/>
          </p:cNvSpPr>
          <p:nvPr>
            <p:ph type="sldNum" idx="11"/>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BBDD780E-AFBF-44D9-A9F8-985900182A87}" type="slidenum">
              <a:rPr lang="en-US" sz="1800" b="0" i="1" u="none" strike="noStrike">
                <a:solidFill>
                  <a:schemeClr val="lt1"/>
                </a:solidFill>
                <a:effectLst/>
                <a:uFillTx/>
                <a:latin typeface="Arial"/>
                <a:ea typeface="DejaVu Sans"/>
              </a:rPr>
              <a:t>5</a:t>
            </a:fld>
            <a:endParaRPr lang="it-IT" sz="1800" b="0" u="none" strike="noStrike">
              <a:solidFill>
                <a:srgbClr val="000000"/>
              </a:solidFill>
              <a:effectLst/>
              <a:uFillTx/>
              <a:latin typeface="Times New Roman"/>
            </a:endParaRPr>
          </a:p>
        </p:txBody>
      </p:sp>
      <p:pic>
        <p:nvPicPr>
          <p:cNvPr id="43" name="Picture 6" descr="A circular object with a drawing of a monkey&#10;&#10;AI-generated content may be incorrect."/>
          <p:cNvPicPr/>
          <p:nvPr/>
        </p:nvPicPr>
        <p:blipFill>
          <a:blip r:embed="rId2"/>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4" name="PlaceHolder 1"/>
          <p:cNvSpPr>
            <a:spLocks noGrp="1"/>
          </p:cNvSpPr>
          <p:nvPr>
            <p:ph type="title"/>
          </p:nvPr>
        </p:nvSpPr>
        <p:spPr>
          <a:xfrm>
            <a:off x="1353960" y="137160"/>
            <a:ext cx="6931800" cy="563760"/>
          </a:xfrm>
          <a:prstGeom prst="rect">
            <a:avLst/>
          </a:prstGeom>
          <a:noFill/>
          <a:ln w="0">
            <a:noFill/>
          </a:ln>
        </p:spPr>
        <p:txBody>
          <a:bodyPr lIns="90000" tIns="46800" rIns="90000" bIns="46800" anchor="ctr">
            <a:noAutofit/>
          </a:bodyPr>
          <a:p>
            <a:pPr indent="0" algn="ctr" defTabSz="914400">
              <a:lnSpc>
                <a:spcPct val="100000"/>
              </a:lnSpc>
              <a:spcBef>
                <a:spcPts val="139"/>
              </a:spcBef>
              <a:spcAft>
                <a:spcPts val="139"/>
              </a:spcAft>
              <a:buNone/>
              <a:tabLst>
                <a:tab pos="0" algn="l"/>
              </a:tabLst>
            </a:pPr>
            <a:r>
              <a:rPr lang="en-GB" sz="2300" b="1" u="none" strike="noStrike">
                <a:solidFill>
                  <a:srgbClr val="333399"/>
                </a:solidFill>
                <a:effectLst/>
                <a:uFillTx/>
                <a:latin typeface="Arial"/>
                <a:ea typeface="DejaVu Sans"/>
              </a:rPr>
              <a:t>the </a:t>
            </a:r>
            <a:r>
              <a:rPr lang="en-US" sz="2300" b="1" u="none" strike="noStrike">
                <a:solidFill>
                  <a:srgbClr val="333399"/>
                </a:solidFill>
                <a:effectLst/>
                <a:uFillTx/>
                <a:latin typeface="Arial"/>
                <a:ea typeface="DejaVu Sans"/>
              </a:rPr>
              <a:t>new technologies in the new century</a:t>
            </a:r>
            <a:endParaRPr lang="it-IT" sz="2300" b="0" u="none" strike="noStrike">
              <a:solidFill>
                <a:srgbClr val="000000"/>
              </a:solidFill>
              <a:effectLst/>
              <a:uFillTx/>
              <a:latin typeface="Arial"/>
            </a:endParaRPr>
          </a:p>
        </p:txBody>
      </p:sp>
      <p:sp>
        <p:nvSpPr>
          <p:cNvPr id="45" name="PlaceHolder 2"/>
          <p:cNvSpPr>
            <a:spLocks noGrp="1"/>
          </p:cNvSpPr>
          <p:nvPr>
            <p:ph/>
          </p:nvPr>
        </p:nvSpPr>
        <p:spPr>
          <a:xfrm>
            <a:off x="711720" y="845640"/>
            <a:ext cx="8216280" cy="4990320"/>
          </a:xfrm>
          <a:prstGeom prst="rect">
            <a:avLst/>
          </a:prstGeom>
          <a:noFill/>
          <a:ln w="0">
            <a:noFill/>
          </a:ln>
        </p:spPr>
        <p:txBody>
          <a:bodyPr lIns="90000" tIns="46800" rIns="90000" bIns="46800" anchor="t">
            <a:normAutofit/>
          </a:bodyPr>
          <a:p>
            <a:pPr marL="343080" indent="-292320" algn="just" defTabSz="914400">
              <a:lnSpc>
                <a:spcPct val="150000"/>
              </a:lnSpc>
              <a:spcBef>
                <a:spcPts val="938"/>
              </a:spcBef>
              <a:spcAft>
                <a:spcPts val="139"/>
              </a:spcAft>
              <a:buClr>
                <a:srgbClr val="002060"/>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GB" sz="1400" b="0" u="none" strike="noStrike">
                <a:solidFill>
                  <a:srgbClr val="000000"/>
                </a:solidFill>
                <a:effectLst/>
                <a:uFillTx/>
                <a:latin typeface="Arial"/>
                <a:ea typeface="DejaVu Sans"/>
              </a:rPr>
              <a:t>  2014: new version of Mirabile including some new projects with increased search capabilities and a new view of the bibliographic records of Medioevo latino aimed at greater clarity and usability of information.</a:t>
            </a:r>
            <a:endParaRPr lang="it-IT" sz="1400" b="0" u="none" strike="noStrike">
              <a:solidFill>
                <a:srgbClr val="000000"/>
              </a:solidFill>
              <a:effectLst/>
              <a:uFillTx/>
              <a:latin typeface="Arial"/>
            </a:endParaRPr>
          </a:p>
          <a:p>
            <a:pPr marL="343080" indent="-292320" algn="just" defTabSz="914400">
              <a:lnSpc>
                <a:spcPct val="150000"/>
              </a:lnSpc>
              <a:spcBef>
                <a:spcPts val="938"/>
              </a:spcBef>
              <a:spcAft>
                <a:spcPts val="139"/>
              </a:spcAft>
              <a:buClr>
                <a:srgbClr val="002060"/>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GB" sz="1400" b="0" u="none" strike="noStrike">
                <a:solidFill>
                  <a:srgbClr val="000000"/>
                </a:solidFill>
                <a:effectLst/>
                <a:uFillTx/>
                <a:latin typeface="Arial"/>
                <a:ea typeface="DejaVu Sans"/>
              </a:rPr>
              <a:t>  2016: </a:t>
            </a:r>
            <a:r>
              <a:rPr lang="en-GB" sz="1400" b="0" u="none" strike="noStrike">
                <a:solidFill>
                  <a:srgbClr val="000000"/>
                </a:solidFill>
                <a:effectLst/>
                <a:uFillTx/>
                <a:latin typeface="Arial"/>
                <a:ea typeface="Microsoft YaHei"/>
              </a:rPr>
              <a:t>Mirabile update with the addition of a new project, MADOC (Manuscripta doctrinalia - XIII-XV centuries), and the transfer of the project MAGI already published as a book in 2007 (Rossana Eugenia Guglielmetti </a:t>
            </a:r>
            <a:r>
              <a:rPr lang="en-GB" sz="1400" b="0" i="1" u="none" strike="noStrike">
                <a:solidFill>
                  <a:srgbClr val="000000"/>
                </a:solidFill>
                <a:effectLst/>
                <a:uFillTx/>
                <a:latin typeface="Arial"/>
                <a:ea typeface="Microsoft YaHei"/>
              </a:rPr>
              <a:t>I testi agiografici latini nei codici della Biblioteca Medicea Laurenziana </a:t>
            </a:r>
            <a:r>
              <a:rPr lang="en-GB" sz="1400" b="0" u="none" strike="noStrike">
                <a:solidFill>
                  <a:srgbClr val="000000"/>
                </a:solidFill>
                <a:effectLst/>
                <a:uFillTx/>
                <a:latin typeface="Arial"/>
                <a:ea typeface="Microsoft YaHei"/>
              </a:rPr>
              <a:t>Firenze, SISMEL. Edizioni del Galluzzo 2007, Quaderni di «Hagiographica» 5)</a:t>
            </a:r>
            <a:endParaRPr lang="it-IT" sz="1400" b="0" u="none" strike="noStrike">
              <a:solidFill>
                <a:srgbClr val="000000"/>
              </a:solidFill>
              <a:effectLst/>
              <a:uFillTx/>
              <a:latin typeface="Arial"/>
            </a:endParaRPr>
          </a:p>
          <a:p>
            <a:pPr marL="343080" indent="-322560" algn="just" defTabSz="914400">
              <a:lnSpc>
                <a:spcPct val="150000"/>
              </a:lnSpc>
              <a:spcBef>
                <a:spcPts val="938"/>
              </a:spcBef>
              <a:spcAft>
                <a:spcPts val="139"/>
              </a:spcAft>
              <a:buClr>
                <a:srgbClr val="002060"/>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GB" sz="1400" b="0" u="none" strike="noStrike">
                <a:solidFill>
                  <a:srgbClr val="000000"/>
                </a:solidFill>
                <a:effectLst/>
                <a:uFillTx/>
                <a:latin typeface="Arial"/>
                <a:ea typeface="Microsoft YaHei"/>
              </a:rPr>
              <a:t>  2018-2023: new search engine, Elasticsearch (https://www.elastic.co/), open source, which allows, in addition to greater breadth, flexibility and speed of queries, even greater ease in implementing new features</a:t>
            </a:r>
            <a:endParaRPr lang="it-IT" sz="1400" b="0" u="none" strike="noStrike">
              <a:solidFill>
                <a:srgbClr val="000000"/>
              </a:solidFill>
              <a:effectLst/>
              <a:uFillTx/>
              <a:latin typeface="Arial"/>
            </a:endParaRPr>
          </a:p>
          <a:p>
            <a:pPr marL="343080" indent="-322560" algn="just" defTabSz="914400">
              <a:lnSpc>
                <a:spcPct val="150000"/>
              </a:lnSpc>
              <a:spcBef>
                <a:spcPts val="938"/>
              </a:spcBef>
              <a:spcAft>
                <a:spcPts val="139"/>
              </a:spcAft>
              <a:buClr>
                <a:srgbClr val="002060"/>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GB" sz="1400" b="0" u="none" strike="noStrike">
                <a:solidFill>
                  <a:srgbClr val="000000"/>
                </a:solidFill>
                <a:effectLst/>
                <a:uFillTx/>
                <a:latin typeface="Arial"/>
                <a:ea typeface="Microsoft YaHei"/>
              </a:rPr>
              <a:t>  2022: in AIM new data entry form for both an author's and anonymous works implemented as part of the OPA project (</a:t>
            </a:r>
            <a:r>
              <a:rPr lang="en-GB" sz="1400" b="0" u="sng" strike="noStrike">
                <a:solidFill>
                  <a:srgbClr val="0000EE"/>
                </a:solidFill>
                <a:effectLst/>
                <a:uFillTx/>
                <a:latin typeface="Arial"/>
                <a:ea typeface="Microsoft YaHei"/>
                <a:hlinkClick r:id="rId1"/>
              </a:rPr>
              <a:t>https://site.unibo.it/anonimi-medievali/it</a:t>
            </a:r>
            <a:r>
              <a:rPr lang="en-GB" sz="1400" b="0" u="none" strike="noStrike">
                <a:solidFill>
                  <a:srgbClr val="000000"/>
                </a:solidFill>
                <a:effectLst/>
                <a:uFillTx/>
                <a:latin typeface="Arial"/>
                <a:ea typeface="Microsoft YaHei"/>
              </a:rPr>
              <a:t>; </a:t>
            </a:r>
            <a:r>
              <a:rPr lang="en-GB" sz="1400" b="0" u="sng" strike="noStrike">
                <a:solidFill>
                  <a:srgbClr val="0000EE"/>
                </a:solidFill>
                <a:effectLst/>
                <a:uFillTx/>
                <a:latin typeface="Arial"/>
                <a:ea typeface="Microsoft YaHei"/>
                <a:hlinkClick r:id="rId2"/>
              </a:rPr>
              <a:t>https://sites.google.com/view/opa-unisa/home</a:t>
            </a:r>
            <a:r>
              <a:rPr lang="en-GB" sz="1400" b="0" u="none" strike="noStrike">
                <a:solidFill>
                  <a:srgbClr val="000000"/>
                </a:solidFill>
                <a:effectLst/>
                <a:uFillTx/>
                <a:latin typeface="Arial"/>
                <a:ea typeface="Microsoft YaHei"/>
              </a:rPr>
              <a:t>; https://dium.uniud.it/it/ricerca/opa/opa-opere-perdute-anonime/)</a:t>
            </a:r>
            <a:endParaRPr lang="it-IT" sz="1400" b="0" u="none" strike="noStrike">
              <a:solidFill>
                <a:srgbClr val="000000"/>
              </a:solidFill>
              <a:effectLst/>
              <a:uFillTx/>
              <a:latin typeface="Arial"/>
            </a:endParaRPr>
          </a:p>
          <a:p>
            <a:pPr indent="0" algn="just" defTabSz="914400">
              <a:lnSpc>
                <a:spcPct val="150000"/>
              </a:lnSpc>
              <a:spcBef>
                <a:spcPts val="836"/>
              </a:spcBef>
              <a:spcAft>
                <a:spcPts val="139"/>
              </a:spcAft>
              <a:buNone/>
              <a:tabLst>
                <a:tab pos="0" algn="l"/>
              </a:tabLst>
            </a:pPr>
            <a:endParaRPr lang="it-IT" sz="1400" b="0" u="none" strike="noStrike">
              <a:solidFill>
                <a:srgbClr val="000000"/>
              </a:solidFill>
              <a:effectLst/>
              <a:uFillTx/>
              <a:latin typeface="Arial"/>
            </a:endParaRPr>
          </a:p>
        </p:txBody>
      </p:sp>
      <p:sp>
        <p:nvSpPr>
          <p:cNvPr id="46"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47" name="PlaceHolder 3"/>
          <p:cNvSpPr>
            <a:spLocks noGrp="1"/>
          </p:cNvSpPr>
          <p:nvPr>
            <p:ph type="sldNum" idx="12"/>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262505B9-8422-4173-909C-A27CB9EADECF}" type="slidenum">
              <a:rPr lang="en-US" sz="1800" b="0" i="1" u="none" strike="noStrike">
                <a:solidFill>
                  <a:schemeClr val="lt1"/>
                </a:solidFill>
                <a:effectLst/>
                <a:uFillTx/>
                <a:latin typeface="Arial"/>
                <a:ea typeface="DejaVu Sans"/>
              </a:rPr>
              <a:t>7</a:t>
            </a:fld>
            <a:endParaRPr lang="it-IT" sz="1800" b="0" u="none" strike="noStrike">
              <a:solidFill>
                <a:srgbClr val="000000"/>
              </a:solidFill>
              <a:effectLst/>
              <a:uFillTx/>
              <a:latin typeface="Times New Roman"/>
            </a:endParaRPr>
          </a:p>
        </p:txBody>
      </p:sp>
      <p:pic>
        <p:nvPicPr>
          <p:cNvPr id="48" name="Picture 6" descr="A circular object with a drawing of a monkey&#10;&#10;AI-generated content may be incorrect."/>
          <p:cNvPicPr/>
          <p:nvPr/>
        </p:nvPicPr>
        <p:blipFill>
          <a:blip r:embed="rId3"/>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49" name="PlaceHolder 1"/>
          <p:cNvSpPr>
            <a:spLocks noGrp="1"/>
          </p:cNvSpPr>
          <p:nvPr>
            <p:ph type="title"/>
          </p:nvPr>
        </p:nvSpPr>
        <p:spPr>
          <a:xfrm>
            <a:off x="1353960" y="38160"/>
            <a:ext cx="6709320" cy="856440"/>
          </a:xfrm>
          <a:prstGeom prst="rect">
            <a:avLst/>
          </a:prstGeom>
          <a:noFill/>
          <a:ln w="0">
            <a:noFill/>
          </a:ln>
        </p:spPr>
        <p:txBody>
          <a:bodyPr lIns="90000" tIns="46800" rIns="90000" bIns="46800" anchor="ctr">
            <a:noAutofit/>
          </a:bodyPr>
          <a:p>
            <a:pPr indent="0" algn="l" defTabSz="914400">
              <a:lnSpc>
                <a:spcPct val="100000"/>
              </a:lnSpc>
              <a:spcBef>
                <a:spcPts val="139"/>
              </a:spcBef>
              <a:spcAft>
                <a:spcPts val="139"/>
              </a:spcAft>
              <a:buNone/>
              <a:tabLst>
                <a:tab pos="0" algn="l"/>
              </a:tabLst>
            </a:pPr>
            <a:r>
              <a:rPr lang="it-IT" sz="2000" b="1" u="none" strike="noStrike">
                <a:solidFill>
                  <a:srgbClr val="333399"/>
                </a:solidFill>
                <a:effectLst/>
                <a:uFillTx/>
                <a:latin typeface="Arial"/>
                <a:ea typeface="DejaVu Sans"/>
              </a:rPr>
              <a:t>Archivio integrato per il medioevo </a:t>
            </a:r>
            <a:br>
              <a:rPr sz="2000"/>
            </a:br>
            <a:r>
              <a:rPr lang="en-GB" sz="2000" b="1" u="none" strike="noStrike">
                <a:solidFill>
                  <a:srgbClr val="333399"/>
                </a:solidFill>
                <a:effectLst/>
                <a:uFillTx/>
                <a:latin typeface="Arial"/>
                <a:ea typeface="DejaVu Sans"/>
              </a:rPr>
              <a:t>Integrated archive for the Middle Ages (AIM)</a:t>
            </a:r>
            <a:endParaRPr lang="it-IT" sz="2000" b="0" u="none" strike="noStrike">
              <a:solidFill>
                <a:srgbClr val="000000"/>
              </a:solidFill>
              <a:effectLst/>
              <a:uFillTx/>
              <a:latin typeface="Arial"/>
            </a:endParaRPr>
          </a:p>
        </p:txBody>
      </p:sp>
      <p:sp>
        <p:nvSpPr>
          <p:cNvPr id="50" name="PlaceHolder 2"/>
          <p:cNvSpPr>
            <a:spLocks noGrp="1"/>
          </p:cNvSpPr>
          <p:nvPr>
            <p:ph/>
          </p:nvPr>
        </p:nvSpPr>
        <p:spPr>
          <a:xfrm>
            <a:off x="503280" y="900360"/>
            <a:ext cx="8130240" cy="5016240"/>
          </a:xfrm>
          <a:prstGeom prst="rect">
            <a:avLst/>
          </a:prstGeom>
          <a:noFill/>
          <a:ln w="0">
            <a:noFill/>
          </a:ln>
        </p:spPr>
        <p:txBody>
          <a:bodyPr lIns="90000" tIns="46800" rIns="90000" bIns="46800" anchor="t">
            <a:normAutofit/>
          </a:bodyPr>
          <a:p>
            <a:pPr marL="343080" indent="-285840" algn="l" defTabSz="914400">
              <a:lnSpc>
                <a:spcPct val="80000"/>
              </a:lnSpc>
              <a:spcBef>
                <a:spcPts val="539"/>
              </a:spcBef>
              <a:spcAft>
                <a:spcPts val="139"/>
              </a:spcAft>
              <a:buNone/>
              <a:tabLst>
                <a:tab pos="0" algn="l"/>
              </a:tabLst>
            </a:pPr>
            <a:endParaRPr lang="it-IT" sz="1600" b="0" u="none" strike="noStrike">
              <a:solidFill>
                <a:srgbClr val="000000"/>
              </a:solidFill>
              <a:effectLst/>
              <a:uFillTx/>
              <a:latin typeface="Arial"/>
            </a:endParaRPr>
          </a:p>
          <a:p>
            <a:pPr marL="343080" indent="-285840" algn="ctr" defTabSz="914400">
              <a:lnSpc>
                <a:spcPct val="80000"/>
              </a:lnSpc>
              <a:spcBef>
                <a:spcPts val="539"/>
              </a:spcBef>
              <a:spcAft>
                <a:spcPts val="139"/>
              </a:spcAft>
              <a:buNone/>
              <a:tabLst>
                <a:tab pos="0" algn="l"/>
              </a:tabLst>
            </a:pPr>
            <a:r>
              <a:rPr lang="en-GB" sz="1600" b="0" u="none" strike="noStrike">
                <a:solidFill>
                  <a:srgbClr val="292929"/>
                </a:solidFill>
                <a:effectLst/>
                <a:uFillTx/>
                <a:latin typeface="Arial"/>
                <a:ea typeface="DejaVu Sans"/>
              </a:rPr>
              <a:t>Archives available in AIM and already published in Mirabile</a:t>
            </a:r>
            <a:endParaRPr lang="it-IT" sz="1600" b="0" u="none" strike="noStrike">
              <a:solidFill>
                <a:srgbClr val="000000"/>
              </a:solidFill>
              <a:effectLst/>
              <a:uFillTx/>
              <a:latin typeface="Arial"/>
            </a:endParaRPr>
          </a:p>
        </p:txBody>
      </p:sp>
      <p:graphicFrame>
        <p:nvGraphicFramePr>
          <p:cNvPr id="51" name="Table 1"/>
          <p:cNvGraphicFramePr/>
          <p:nvPr/>
        </p:nvGraphicFramePr>
        <p:xfrm>
          <a:off x="1213920" y="1620720"/>
          <a:ext cx="6996240" cy="4222800"/>
        </p:xfrm>
        <a:graphic>
          <a:graphicData uri="http://schemas.openxmlformats.org/drawingml/2006/table">
            <a:tbl>
              <a:tblPr/>
              <a:tblGrid>
                <a:gridCol w="2133720"/>
                <a:gridCol w="4862880"/>
              </a:tblGrid>
              <a:tr h="202680">
                <a:tc gridSpan="2">
                  <a:txBody>
                    <a:bodyPr anchor="t">
                      <a:noAutofit/>
                    </a:bodyPr>
                    <a:p>
                      <a:pPr defTabSz="914400">
                        <a:lnSpc>
                          <a:spcPct val="100000"/>
                        </a:lnSpc>
                      </a:pPr>
                      <a:r>
                        <a:rPr lang="en-US" sz="1000" b="1" u="none" strike="noStrike">
                          <a:solidFill>
                            <a:schemeClr val="lt1"/>
                          </a:solidFill>
                          <a:effectLst/>
                          <a:uFillTx/>
                          <a:latin typeface="Arial"/>
                          <a:ea typeface="DejaVu Sans"/>
                        </a:rPr>
                        <a:t>Medieval Latin DB</a:t>
                      </a:r>
                      <a:endParaRPr lang="it-IT" sz="10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hMerge="1">
                  <a:txBody>
                    <a:bodyPr lIns="90000" tIns="45000" rIns="90000" bIns="45000" anchor="t">
                      <a:noAutofit/>
                    </a:bodyPr>
                    <a:p>
                      <a:endParaRPr lang="it-IT"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202680">
                <a:tc>
                  <a:txBody>
                    <a:bodyPr anchor="t">
                      <a:noAutofit/>
                    </a:bodyPr>
                    <a:p>
                      <a:pPr defTabSz="914400">
                        <a:lnSpc>
                          <a:spcPct val="100000"/>
                        </a:lnSpc>
                      </a:pPr>
                      <a:r>
                        <a:rPr lang="en-US" sz="1000" b="1" u="none" strike="noStrike">
                          <a:solidFill>
                            <a:schemeClr val="dk1"/>
                          </a:solidFill>
                          <a:effectLst/>
                          <a:uFillTx/>
                          <a:latin typeface="Arial"/>
                          <a:ea typeface="DejaVu Sans"/>
                        </a:rPr>
                        <a:t>MEL</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en-US" sz="1000" b="0" u="none" strike="noStrike">
                          <a:solidFill>
                            <a:schemeClr val="dk1"/>
                          </a:solidFill>
                          <a:effectLst/>
                          <a:uFillTx/>
                          <a:latin typeface="Arial"/>
                          <a:ea typeface="DejaVu Sans"/>
                        </a:rPr>
                        <a:t>Medioevo latino</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62080">
                <a:tc>
                  <a:txBody>
                    <a:bodyPr anchor="t">
                      <a:noAutofit/>
                    </a:bodyPr>
                    <a:p>
                      <a:pPr defTabSz="914400">
                        <a:lnSpc>
                          <a:spcPct val="100000"/>
                        </a:lnSpc>
                      </a:pPr>
                      <a:r>
                        <a:rPr lang="en-US" sz="1000" b="1" u="none" strike="noStrike">
                          <a:solidFill>
                            <a:schemeClr val="dk1"/>
                          </a:solidFill>
                          <a:effectLst/>
                          <a:uFillTx/>
                          <a:latin typeface="Arial"/>
                          <a:ea typeface="DejaVu Sans"/>
                        </a:rPr>
                        <a:t>BISLAM</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000" b="0" u="none" strike="noStrike">
                          <a:solidFill>
                            <a:srgbClr val="292929"/>
                          </a:solidFill>
                          <a:effectLst/>
                          <a:uFillTx/>
                          <a:latin typeface="Arial"/>
                          <a:ea typeface="DejaVu Sans"/>
                        </a:rPr>
                        <a:t>Bibliotheca Scriptorum Latinorum Medii Recentiorisque Aevi</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02680">
                <a:tc>
                  <a:txBody>
                    <a:bodyPr anchor="t">
                      <a:noAutofit/>
                    </a:bodyPr>
                    <a:p>
                      <a:pPr defTabSz="914400">
                        <a:lnSpc>
                          <a:spcPct val="100000"/>
                        </a:lnSpc>
                      </a:pPr>
                      <a:r>
                        <a:rPr lang="it-IT" sz="1000" b="1" u="none" strike="noStrike">
                          <a:solidFill>
                            <a:srgbClr val="292929"/>
                          </a:solidFill>
                          <a:effectLst/>
                          <a:uFillTx/>
                          <a:latin typeface="Arial"/>
                          <a:ea typeface="DejaVu Sans"/>
                        </a:rPr>
                        <a:t>MEM</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tabLst>
                          <a:tab pos="0" algn="l"/>
                        </a:tabLst>
                      </a:pPr>
                      <a:r>
                        <a:rPr lang="it-IT" sz="1000" b="0" u="none" strike="noStrike">
                          <a:solidFill>
                            <a:srgbClr val="292929"/>
                          </a:solidFill>
                          <a:effectLst/>
                          <a:uFillTx/>
                          <a:latin typeface="Arial"/>
                          <a:ea typeface="DejaVu Sans"/>
                        </a:rPr>
                        <a:t>Medioevo musicale</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35800">
                <a:tc>
                  <a:txBody>
                    <a:bodyPr anchor="t">
                      <a:noAutofit/>
                    </a:bodyPr>
                    <a:p>
                      <a:pPr defTabSz="914400">
                        <a:lnSpc>
                          <a:spcPct val="100000"/>
                        </a:lnSpc>
                      </a:pPr>
                      <a:r>
                        <a:rPr lang="it-IT" sz="1000" b="1" u="none" strike="noStrike">
                          <a:solidFill>
                            <a:srgbClr val="292929"/>
                          </a:solidFill>
                          <a:effectLst/>
                          <a:uFillTx/>
                          <a:latin typeface="Arial"/>
                          <a:ea typeface="DejaVu Sans"/>
                        </a:rPr>
                        <a:t>CALMA</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tabLst>
                          <a:tab pos="0" algn="l"/>
                        </a:tabLst>
                      </a:pPr>
                      <a:r>
                        <a:rPr lang="it-IT" sz="1000" b="0" u="none" strike="noStrike">
                          <a:solidFill>
                            <a:srgbClr val="292929"/>
                          </a:solidFill>
                          <a:effectLst/>
                          <a:uFillTx/>
                          <a:latin typeface="Arial"/>
                          <a:ea typeface="DejaVu Sans"/>
                        </a:rPr>
                        <a:t>Compendium Auctorum Latinorum Medii Aevi</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59920">
                <a:tc>
                  <a:txBody>
                    <a:bodyPr anchor="t">
                      <a:noAutofit/>
                    </a:bodyPr>
                    <a:p>
                      <a:pPr defTabSz="914400">
                        <a:lnSpc>
                          <a:spcPct val="100000"/>
                        </a:lnSpc>
                      </a:pPr>
                      <a:r>
                        <a:rPr lang="it-IT" sz="1000" b="1" u="none" strike="noStrike">
                          <a:solidFill>
                            <a:srgbClr val="292929"/>
                          </a:solidFill>
                          <a:effectLst/>
                          <a:uFillTx/>
                          <a:latin typeface="Arial"/>
                          <a:ea typeface="DejaVu Sans"/>
                        </a:rPr>
                        <a:t>OPA</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tabLst>
                          <a:tab pos="0" algn="l"/>
                        </a:tabLst>
                      </a:pPr>
                      <a:r>
                        <a:rPr lang="it-IT" sz="1000" b="0" u="none" strike="noStrike">
                          <a:solidFill>
                            <a:srgbClr val="292929"/>
                          </a:solidFill>
                          <a:effectLst/>
                          <a:uFillTx/>
                          <a:latin typeface="Arial"/>
                          <a:ea typeface="DejaVu Sans"/>
                        </a:rPr>
                        <a:t>Opere perdute e anonime – Universities of Bologna, Salerno e Udine</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62440">
                <a:tc>
                  <a:txBody>
                    <a:bodyPr anchor="t">
                      <a:noAutofit/>
                    </a:bodyPr>
                    <a:p>
                      <a:pPr defTabSz="914400">
                        <a:lnSpc>
                          <a:spcPct val="100000"/>
                        </a:lnSpc>
                      </a:pPr>
                      <a:r>
                        <a:rPr lang="en-GB" sz="1000" b="1" u="none" strike="noStrike">
                          <a:solidFill>
                            <a:srgbClr val="292929"/>
                          </a:solidFill>
                          <a:effectLst/>
                          <a:uFillTx/>
                          <a:latin typeface="Arial"/>
                          <a:ea typeface="DejaVu Sans"/>
                        </a:rPr>
                        <a:t>CANTICUM</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tabLst>
                          <a:tab pos="0" algn="l"/>
                        </a:tabLst>
                      </a:pPr>
                      <a:r>
                        <a:rPr lang="en-US" sz="1000" b="0" u="none" strike="noStrike">
                          <a:solidFill>
                            <a:schemeClr val="dk1"/>
                          </a:solidFill>
                          <a:effectLst/>
                          <a:uFillTx/>
                          <a:latin typeface="Arial"/>
                          <a:ea typeface="DejaVu Sans"/>
                        </a:rPr>
                        <a:t>Census of manuscripts containing commentaries on the Song of Songs</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62440">
                <a:tc>
                  <a:txBody>
                    <a:bodyPr anchor="t">
                      <a:noAutofit/>
                    </a:bodyPr>
                    <a:p>
                      <a:pPr defTabSz="914400">
                        <a:lnSpc>
                          <a:spcPct val="100000"/>
                        </a:lnSpc>
                        <a:tabLst>
                          <a:tab pos="0" algn="l"/>
                        </a:tabLst>
                      </a:pPr>
                      <a:r>
                        <a:rPr lang="en-US" sz="1000" b="1" u="none" strike="noStrike">
                          <a:solidFill>
                            <a:schemeClr val="dk1"/>
                          </a:solidFill>
                          <a:effectLst/>
                          <a:uFillTx/>
                          <a:latin typeface="Arial"/>
                          <a:ea typeface="DejaVu Sans"/>
                        </a:rPr>
                        <a:t>RICABIM</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tabLst>
                          <a:tab pos="0" algn="l"/>
                        </a:tabLst>
                      </a:pPr>
                      <a:r>
                        <a:rPr lang="en-US" sz="1000" b="0" u="none" strike="noStrike">
                          <a:solidFill>
                            <a:schemeClr val="dk1"/>
                          </a:solidFill>
                          <a:effectLst/>
                          <a:uFillTx/>
                          <a:latin typeface="Arial"/>
                          <a:ea typeface="DejaVu Sans"/>
                        </a:rPr>
                        <a:t>Repertorio di Inventari e Cataloghi di Biblioteche Medievali</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42280">
                <a:tc>
                  <a:txBody>
                    <a:bodyPr anchor="t">
                      <a:noAutofit/>
                    </a:bodyPr>
                    <a:p>
                      <a:pPr defTabSz="914400">
                        <a:lnSpc>
                          <a:spcPct val="100000"/>
                        </a:lnSpc>
                        <a:tabLst>
                          <a:tab pos="0" algn="l"/>
                        </a:tabLst>
                      </a:pPr>
                      <a:r>
                        <a:rPr lang="en-US" sz="1000" b="1" u="none" strike="noStrike">
                          <a:solidFill>
                            <a:schemeClr val="dk1"/>
                          </a:solidFill>
                          <a:effectLst/>
                          <a:uFillTx/>
                          <a:latin typeface="Arial"/>
                          <a:ea typeface="DejaVu Sans"/>
                        </a:rPr>
                        <a:t>ABC</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tabLst>
                          <a:tab pos="0" algn="l"/>
                        </a:tabLst>
                      </a:pPr>
                      <a:r>
                        <a:rPr lang="en-US" sz="1000" b="0" u="none" strike="noStrike">
                          <a:solidFill>
                            <a:schemeClr val="dk1"/>
                          </a:solidFill>
                          <a:effectLst/>
                          <a:uFillTx/>
                          <a:latin typeface="Arial"/>
                          <a:ea typeface="DejaVu Sans"/>
                        </a:rPr>
                        <a:t>Antica biblioteca camaldolese</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96640">
                <a:tc>
                  <a:txBody>
                    <a:bodyPr anchor="t">
                      <a:noAutofit/>
                    </a:bodyPr>
                    <a:p>
                      <a:pPr defTabSz="914400">
                        <a:lnSpc>
                          <a:spcPct val="100000"/>
                        </a:lnSpc>
                        <a:tabLst>
                          <a:tab pos="0" algn="l"/>
                        </a:tabLst>
                      </a:pPr>
                      <a:r>
                        <a:rPr lang="en-US" sz="1000" b="1" u="none" strike="noStrike">
                          <a:solidFill>
                            <a:schemeClr val="dk1"/>
                          </a:solidFill>
                          <a:effectLst/>
                          <a:uFillTx/>
                          <a:latin typeface="Arial"/>
                          <a:ea typeface="DejaVu Sans"/>
                        </a:rPr>
                        <a:t>ROME</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tabLst>
                          <a:tab pos="0" algn="l"/>
                        </a:tabLst>
                      </a:pPr>
                      <a:r>
                        <a:rPr lang="en-US" sz="1000" b="0" u="none" strike="noStrike">
                          <a:solidFill>
                            <a:schemeClr val="dk1"/>
                          </a:solidFill>
                          <a:effectLst/>
                          <a:uFillTx/>
                          <a:latin typeface="Arial"/>
                          <a:ea typeface="DejaVu Sans"/>
                        </a:rPr>
                        <a:t>Repertorio degli omeliari del medioevo</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252360">
                <a:tc>
                  <a:txBody>
                    <a:bodyPr anchor="t">
                      <a:noAutofit/>
                    </a:bodyPr>
                    <a:p>
                      <a:pPr defTabSz="914400">
                        <a:lnSpc>
                          <a:spcPct val="100000"/>
                        </a:lnSpc>
                        <a:tabLst>
                          <a:tab pos="0" algn="l"/>
                        </a:tabLst>
                      </a:pPr>
                      <a:r>
                        <a:rPr lang="en-US" sz="1000" b="1" u="none" strike="noStrike">
                          <a:solidFill>
                            <a:schemeClr val="dk1"/>
                          </a:solidFill>
                          <a:effectLst/>
                          <a:uFillTx/>
                          <a:latin typeface="Arial"/>
                          <a:ea typeface="DejaVu Sans"/>
                        </a:rPr>
                        <a:t>TeTra</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tabLst>
                          <a:tab pos="0" algn="l"/>
                        </a:tabLst>
                      </a:pPr>
                      <a:r>
                        <a:rPr lang="en-US" sz="1000" b="0" u="none" strike="noStrike">
                          <a:solidFill>
                            <a:schemeClr val="dk1"/>
                          </a:solidFill>
                          <a:effectLst/>
                          <a:uFillTx/>
                          <a:latin typeface="Arial"/>
                          <a:ea typeface="DejaVu Sans"/>
                        </a:rPr>
                        <a:t>Medieval Latin Texts and their Transmission</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277560">
                <a:tc>
                  <a:txBody>
                    <a:bodyPr anchor="t">
                      <a:noAutofit/>
                    </a:bodyPr>
                    <a:p>
                      <a:pPr defTabSz="914400">
                        <a:lnSpc>
                          <a:spcPct val="100000"/>
                        </a:lnSpc>
                        <a:tabLst>
                          <a:tab pos="0" algn="l"/>
                        </a:tabLst>
                      </a:pPr>
                      <a:r>
                        <a:rPr lang="en-US" sz="1000" b="1" u="none" strike="noStrike">
                          <a:solidFill>
                            <a:schemeClr val="dk1"/>
                          </a:solidFill>
                          <a:effectLst/>
                          <a:uFillTx/>
                          <a:latin typeface="Arial"/>
                          <a:ea typeface="DejaVu Sans"/>
                        </a:rPr>
                        <a:t>TRAMP</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tabLst>
                          <a:tab pos="0" algn="l"/>
                        </a:tabLst>
                      </a:pPr>
                      <a:r>
                        <a:rPr lang="en-US" sz="1000" b="0" u="none" strike="noStrike">
                          <a:solidFill>
                            <a:schemeClr val="dk1"/>
                          </a:solidFill>
                          <a:effectLst/>
                          <a:uFillTx/>
                          <a:latin typeface="Arial"/>
                          <a:ea typeface="DejaVu Sans"/>
                        </a:rPr>
                        <a:t>La trasmissione testuale dei Padri latini tra mondo classico e medievale</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191160">
                <a:tc>
                  <a:txBody>
                    <a:bodyPr anchor="t">
                      <a:noAutofit/>
                    </a:bodyPr>
                    <a:p>
                      <a:pPr defTabSz="914400">
                        <a:lnSpc>
                          <a:spcPct val="100000"/>
                        </a:lnSpc>
                        <a:tabLst>
                          <a:tab pos="0" algn="l"/>
                        </a:tabLst>
                      </a:pPr>
                      <a:r>
                        <a:rPr lang="en-US" sz="1000" b="1" u="none" strike="noStrike">
                          <a:solidFill>
                            <a:schemeClr val="dk1"/>
                          </a:solidFill>
                          <a:effectLst/>
                          <a:uFillTx/>
                          <a:latin typeface="Arial"/>
                          <a:ea typeface="DejaVu Sans"/>
                        </a:rPr>
                        <a:t>MADOC</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tabLst>
                          <a:tab pos="0" algn="l"/>
                        </a:tabLst>
                      </a:pPr>
                      <a:r>
                        <a:rPr lang="en-US" sz="1000" b="0" u="none" strike="noStrike">
                          <a:solidFill>
                            <a:schemeClr val="dk1"/>
                          </a:solidFill>
                          <a:effectLst/>
                          <a:uFillTx/>
                          <a:latin typeface="Arial"/>
                          <a:ea typeface="DejaVu Sans"/>
                        </a:rPr>
                        <a:t>Manuscripta doctrinalia</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441360">
                <a:tc>
                  <a:txBody>
                    <a:bodyPr anchor="t">
                      <a:noAutofit/>
                    </a:bodyPr>
                    <a:p>
                      <a:pPr defTabSz="914400">
                        <a:lnSpc>
                          <a:spcPct val="100000"/>
                        </a:lnSpc>
                        <a:tabLst>
                          <a:tab pos="0" algn="l"/>
                        </a:tabLst>
                      </a:pPr>
                      <a:r>
                        <a:rPr lang="en-US" sz="1000" b="1" u="none" strike="noStrike">
                          <a:solidFill>
                            <a:schemeClr val="dk1"/>
                          </a:solidFill>
                          <a:effectLst/>
                          <a:uFillTx/>
                          <a:latin typeface="Arial"/>
                          <a:ea typeface="DejaVu Sans"/>
                        </a:rPr>
                        <a:t>New_CODEX</a:t>
                      </a:r>
                      <a:endParaRPr lang="it-IT" sz="1000" b="0" u="none" strike="noStrike">
                        <a:solidFill>
                          <a:srgbClr val="000000"/>
                        </a:solidFill>
                        <a:effectLst/>
                        <a:uFillTx/>
                        <a:latin typeface="Arial"/>
                      </a:endParaRPr>
                    </a:p>
                    <a:p>
                      <a:pPr defTabSz="914400">
                        <a:lnSpc>
                          <a:spcPct val="100000"/>
                        </a:lnSpc>
                        <a:tabLst>
                          <a:tab pos="0" algn="l"/>
                        </a:tabLst>
                      </a:pP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en-US" sz="1000" b="0" u="none" strike="noStrike">
                          <a:solidFill>
                            <a:schemeClr val="dk1"/>
                          </a:solidFill>
                          <a:effectLst/>
                          <a:uFillTx/>
                          <a:latin typeface="Arial"/>
                          <a:ea typeface="DejaVu Sans"/>
                        </a:rPr>
                        <a:t>Catalogue of the Medieval manuscripts owned by Tuscan libraries and institutions (except for State libraries)</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441360">
                <a:tc>
                  <a:txBody>
                    <a:bodyPr anchor="t">
                      <a:noAutofit/>
                    </a:bodyPr>
                    <a:p>
                      <a:pPr defTabSz="914400">
                        <a:lnSpc>
                          <a:spcPct val="100000"/>
                        </a:lnSpc>
                      </a:pPr>
                      <a:r>
                        <a:rPr lang="it-IT" sz="1000" b="1" u="none" strike="noStrike">
                          <a:solidFill>
                            <a:srgbClr val="292929"/>
                          </a:solidFill>
                          <a:effectLst/>
                          <a:uFillTx/>
                          <a:latin typeface="Arial"/>
                          <a:ea typeface="DejaVu Sans"/>
                        </a:rPr>
                        <a:t>AdriHum</a:t>
                      </a: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tabLst>
                          <a:tab pos="0" algn="l"/>
                        </a:tabLst>
                      </a:pPr>
                      <a:r>
                        <a:rPr lang="it-IT" sz="1000" b="0" u="none" strike="noStrike">
                          <a:solidFill>
                            <a:srgbClr val="292929"/>
                          </a:solidFill>
                          <a:effectLst/>
                          <a:uFillTx/>
                          <a:latin typeface="Arial"/>
                          <a:ea typeface="DejaVu Sans"/>
                        </a:rPr>
                        <a:t>Humanistic Cultural Territories across the Sea (University of Macerata): 2024</a:t>
                      </a:r>
                      <a:endParaRPr lang="it-IT" sz="1000" b="0" u="none" strike="noStrike">
                        <a:solidFill>
                          <a:srgbClr val="000000"/>
                        </a:solidFill>
                        <a:effectLst/>
                        <a:uFillTx/>
                        <a:latin typeface="Arial"/>
                      </a:endParaRPr>
                    </a:p>
                    <a:p>
                      <a:pPr defTabSz="914400">
                        <a:lnSpc>
                          <a:spcPct val="100000"/>
                        </a:lnSpc>
                        <a:tabLst>
                          <a:tab pos="0" algn="l"/>
                        </a:tabLst>
                      </a:pPr>
                      <a:endParaRPr lang="it-IT" sz="10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bl>
          </a:graphicData>
        </a:graphic>
      </p:graphicFrame>
      <p:sp>
        <p:nvSpPr>
          <p:cNvPr id="52" name="Rectangle 2"/>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3" name="PlaceHolder 3"/>
          <p:cNvSpPr>
            <a:spLocks noGrp="1"/>
          </p:cNvSpPr>
          <p:nvPr>
            <p:ph type="sldNum" idx="13"/>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771075A2-4753-4CB1-B0EE-7645A177582F}" type="slidenum">
              <a:rPr lang="en-US" sz="1800" b="0" i="1" u="none" strike="noStrike">
                <a:solidFill>
                  <a:schemeClr val="lt1"/>
                </a:solidFill>
                <a:effectLst/>
                <a:uFillTx/>
                <a:latin typeface="Arial"/>
                <a:ea typeface="DejaVu Sans"/>
              </a:rPr>
              <a:t>8</a:t>
            </a:fld>
            <a:endParaRPr lang="it-IT" sz="1800" b="0" u="none" strike="noStrike">
              <a:solidFill>
                <a:srgbClr val="000000"/>
              </a:solidFill>
              <a:effectLst/>
              <a:uFillTx/>
              <a:latin typeface="Times New Roman"/>
            </a:endParaRPr>
          </a:p>
        </p:txBody>
      </p:sp>
      <p:pic>
        <p:nvPicPr>
          <p:cNvPr id="54" name="Picture 7"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pic>
        <p:nvPicPr>
          <p:cNvPr id="55" name="Picture 2" descr="logo"/>
          <p:cNvPicPr/>
          <p:nvPr/>
        </p:nvPicPr>
        <p:blipFill>
          <a:blip r:embed="rId2"/>
          <a:stretch/>
        </p:blipFill>
        <p:spPr>
          <a:xfrm>
            <a:off x="7740000" y="180000"/>
            <a:ext cx="398160" cy="681120"/>
          </a:xfrm>
          <a:prstGeom prst="rect">
            <a:avLst/>
          </a:prstGeom>
          <a:noFill/>
          <a:ln w="0">
            <a:noFill/>
          </a:ln>
        </p:spPr>
      </p:pic>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56" name="PlaceHolder 1"/>
          <p:cNvSpPr>
            <a:spLocks noGrp="1"/>
          </p:cNvSpPr>
          <p:nvPr>
            <p:ph type="sldNum" idx="14"/>
          </p:nvPr>
        </p:nvSpPr>
        <p:spPr>
          <a:xfrm>
            <a:off x="6553080" y="6245280"/>
            <a:ext cx="20520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u="none" strike="noStrike">
                <a:solidFill>
                  <a:schemeClr val="accent2"/>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fld id="{0C53B6E5-E5CD-46C2-9740-62A59397151E}" type="slidenum">
              <a:rPr lang="en-US" sz="1800" b="0" u="none" strike="noStrike">
                <a:solidFill>
                  <a:schemeClr val="accent2"/>
                </a:solidFill>
                <a:effectLst/>
                <a:uFillTx/>
                <a:latin typeface="Arial"/>
                <a:ea typeface="DejaVu Sans"/>
              </a:rPr>
              <a:t>8</a:t>
            </a:fld>
            <a:endParaRPr lang="it-IT" sz="1800" b="0" u="none" strike="noStrike">
              <a:solidFill>
                <a:srgbClr val="000000"/>
              </a:solidFill>
              <a:effectLst/>
              <a:uFillTx/>
              <a:latin typeface="Times New Roman"/>
            </a:endParaRPr>
          </a:p>
        </p:txBody>
      </p:sp>
      <p:graphicFrame>
        <p:nvGraphicFramePr>
          <p:cNvPr id="57" name="Table 4"/>
          <p:cNvGraphicFramePr/>
          <p:nvPr/>
        </p:nvGraphicFramePr>
        <p:xfrm>
          <a:off x="1204200" y="1522080"/>
          <a:ext cx="6834960" cy="3410280"/>
        </p:xfrm>
        <a:graphic>
          <a:graphicData uri="http://schemas.openxmlformats.org/drawingml/2006/table">
            <a:tbl>
              <a:tblPr/>
              <a:tblGrid>
                <a:gridCol w="2155320"/>
                <a:gridCol w="4680000"/>
              </a:tblGrid>
              <a:tr h="370800">
                <a:tc gridSpan="2">
                  <a:txBody>
                    <a:bodyPr anchor="t">
                      <a:noAutofit/>
                    </a:bodyPr>
                    <a:p>
                      <a:pPr defTabSz="914400">
                        <a:lnSpc>
                          <a:spcPct val="100000"/>
                        </a:lnSpc>
                      </a:pPr>
                      <a:r>
                        <a:rPr lang="en-US" sz="1400" b="1" u="none" strike="noStrike">
                          <a:solidFill>
                            <a:schemeClr val="lt1"/>
                          </a:solidFill>
                          <a:effectLst/>
                          <a:uFillTx/>
                          <a:latin typeface="Arial"/>
                          <a:ea typeface="DejaVu Sans"/>
                        </a:rPr>
                        <a:t>Romance DB</a:t>
                      </a:r>
                      <a:endParaRPr lang="it-IT" sz="14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hMerge="1">
                  <a:txBody>
                    <a:bodyPr lIns="90000" tIns="45000" rIns="90000" bIns="45000" anchor="t">
                      <a:noAutofit/>
                    </a:bodyPr>
                    <a:p>
                      <a:endParaRPr lang="it-IT"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70800">
                <a:tc>
                  <a:txBody>
                    <a:bodyPr anchor="t">
                      <a:noAutofit/>
                    </a:bodyPr>
                    <a:p>
                      <a:pPr defTabSz="914400">
                        <a:lnSpc>
                          <a:spcPct val="100000"/>
                        </a:lnSpc>
                      </a:pPr>
                      <a:r>
                        <a:rPr lang="it-IT" sz="1400" b="1" u="none" strike="noStrike">
                          <a:solidFill>
                            <a:srgbClr val="292929"/>
                          </a:solidFill>
                          <a:effectLst/>
                          <a:uFillTx/>
                          <a:latin typeface="Arial"/>
                          <a:ea typeface="DejaVu Sans"/>
                        </a:rPr>
                        <a:t>LIO</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Lirica Italiana delle Origini</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370800">
                <a:tc>
                  <a:txBody>
                    <a:bodyPr anchor="t">
                      <a:noAutofit/>
                    </a:bodyPr>
                    <a:p>
                      <a:pPr defTabSz="914400">
                        <a:lnSpc>
                          <a:spcPct val="100000"/>
                        </a:lnSpc>
                      </a:pPr>
                      <a:r>
                        <a:rPr lang="it-IT" sz="1400" b="1" u="none" strike="noStrike">
                          <a:solidFill>
                            <a:srgbClr val="292929"/>
                          </a:solidFill>
                          <a:effectLst/>
                          <a:uFillTx/>
                          <a:latin typeface="Arial"/>
                          <a:ea typeface="DejaVu Sans"/>
                        </a:rPr>
                        <a:t>BAI</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Biblioteca Agiografica Italiana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370800">
                <a:tc>
                  <a:txBody>
                    <a:bodyPr anchor="t">
                      <a:noAutofit/>
                    </a:bodyPr>
                    <a:p>
                      <a:pPr defTabSz="914400">
                        <a:lnSpc>
                          <a:spcPct val="100000"/>
                        </a:lnSpc>
                      </a:pPr>
                      <a:r>
                        <a:rPr lang="it-IT" sz="1400" b="1" u="none" strike="noStrike">
                          <a:solidFill>
                            <a:srgbClr val="292929"/>
                          </a:solidFill>
                          <a:effectLst/>
                          <a:uFillTx/>
                          <a:latin typeface="Arial"/>
                          <a:ea typeface="DejaVu Sans"/>
                        </a:rPr>
                        <a:t>MAFRA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Repertorio dei manoscritti gallo-romanzi esemplati in Italia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370800">
                <a:tc>
                  <a:txBody>
                    <a:bodyPr anchor="t">
                      <a:noAutofit/>
                    </a:bodyPr>
                    <a:p>
                      <a:pPr defTabSz="914400">
                        <a:lnSpc>
                          <a:spcPct val="100000"/>
                        </a:lnSpc>
                      </a:pPr>
                      <a:r>
                        <a:rPr lang="it-IT" sz="1400" b="1" u="none" strike="noStrike">
                          <a:solidFill>
                            <a:srgbClr val="292929"/>
                          </a:solidFill>
                          <a:effectLst/>
                          <a:uFillTx/>
                          <a:latin typeface="Arial"/>
                          <a:ea typeface="DejaVu Sans"/>
                        </a:rPr>
                        <a:t>TECOLM</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Testi e codici della Lombardia medievale</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370800">
                <a:tc>
                  <a:txBody>
                    <a:bodyPr anchor="t">
                      <a:noAutofit/>
                    </a:bodyPr>
                    <a:p>
                      <a:pPr defTabSz="914400">
                        <a:lnSpc>
                          <a:spcPct val="100000"/>
                        </a:lnSpc>
                      </a:pPr>
                      <a:r>
                        <a:rPr lang="it-IT" sz="1400" b="1" u="none" strike="noStrike">
                          <a:solidFill>
                            <a:srgbClr val="292929"/>
                          </a:solidFill>
                          <a:effectLst/>
                          <a:uFillTx/>
                          <a:latin typeface="Arial"/>
                          <a:ea typeface="DejaVu Sans"/>
                        </a:rPr>
                        <a:t>TRALIRO</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Repertorio ipertestuale della tradizione lirica romanza delle Origini</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370800">
                <a:tc>
                  <a:txBody>
                    <a:bodyPr anchor="t">
                      <a:noAutofit/>
                    </a:bodyPr>
                    <a:p>
                      <a:pPr defTabSz="914400">
                        <a:lnSpc>
                          <a:spcPct val="100000"/>
                        </a:lnSpc>
                      </a:pPr>
                      <a:r>
                        <a:rPr lang="it-IT" sz="1400" b="1" u="none" strike="noStrike">
                          <a:solidFill>
                            <a:srgbClr val="292929"/>
                          </a:solidFill>
                          <a:effectLst/>
                          <a:uFillTx/>
                          <a:latin typeface="Arial"/>
                          <a:ea typeface="DejaVu Sans"/>
                        </a:rPr>
                        <a:t>ArsNova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ERC Advanced Grant: European Ars Nova. Multilingual Poetry and Polyphonic Song in the Late Middle Ages</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370800">
                <a:tc>
                  <a:txBody>
                    <a:bodyPr anchor="t">
                      <a:noAutofit/>
                    </a:bodyPr>
                    <a:p>
                      <a:pPr defTabSz="914400">
                        <a:lnSpc>
                          <a:spcPct val="100000"/>
                        </a:lnSpc>
                      </a:pPr>
                      <a:r>
                        <a:rPr lang="it-IT" sz="1400" b="1" u="none" strike="noStrike">
                          <a:solidFill>
                            <a:srgbClr val="292929"/>
                          </a:solidFill>
                          <a:effectLst/>
                          <a:uFillTx/>
                          <a:latin typeface="Arial"/>
                          <a:ea typeface="DejaVu Sans"/>
                        </a:rPr>
                        <a:t>EMAF 15-16 </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Éditer le Moyen-Âge français aux XVe-XVIe siècles</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bl>
          </a:graphicData>
        </a:graphic>
      </p:graphicFrame>
      <p:sp>
        <p:nvSpPr>
          <p:cNvPr id="58"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59" name="Slide Number Placeholder 2"/>
          <p:cNvSpPr/>
          <p:nvPr/>
        </p:nvSpPr>
        <p:spPr>
          <a:xfrm>
            <a:off x="6132960" y="6318720"/>
            <a:ext cx="2464200" cy="394560"/>
          </a:xfrm>
          <a:prstGeom prst="rect">
            <a:avLst/>
          </a:prstGeom>
          <a:noFill/>
          <a:ln w="0">
            <a:noFill/>
          </a:ln>
        </p:spPr>
        <p:style>
          <a:lnRef idx="0"/>
          <a:fillRef idx="0"/>
          <a:effectRef idx="0"/>
          <a:fontRef idx="minor"/>
        </p:style>
        <p:txBody>
          <a:bodyPr lIns="90000" tIns="46800" rIns="90000" bIns="46800" anchor="t">
            <a:noAutofit/>
          </a:bodyPr>
          <a:p>
            <a:pPr algn="r" defTabSz="914400">
              <a:lnSpc>
                <a:spcPct val="100000"/>
              </a:lnSpc>
              <a:spcBef>
                <a:spcPts val="139"/>
              </a:spcBef>
              <a:spcAft>
                <a:spcPts val="139"/>
              </a:spcAft>
              <a:tabLst>
                <a:tab pos="0" algn="l"/>
              </a:tabLst>
            </a:pPr>
            <a:r>
              <a:rPr lang="en-US" sz="1800" b="0" i="1" u="none" strike="noStrike">
                <a:solidFill>
                  <a:schemeClr val="lt1"/>
                </a:solidFill>
                <a:effectLst/>
                <a:uFillTx/>
                <a:latin typeface="Arial"/>
                <a:ea typeface="DejaVu Sans"/>
              </a:rPr>
              <a:t>Medioevo latino</a:t>
            </a:r>
            <a:r>
              <a:rPr lang="en-US" sz="1800" b="0" u="none" strike="noStrike">
                <a:solidFill>
                  <a:schemeClr val="lt1"/>
                </a:solidFill>
                <a:effectLst/>
                <a:uFillTx/>
                <a:latin typeface="Arial"/>
                <a:ea typeface="DejaVu Sans"/>
              </a:rPr>
              <a:t> #</a:t>
            </a:r>
            <a:fld id="{D86A0E93-5C40-4FDD-8CC5-CD406FCF3C64}" type="slidenum">
              <a:rPr lang="en-US" sz="1800" b="0" u="none" strike="noStrike">
                <a:solidFill>
                  <a:schemeClr val="lt1"/>
                </a:solidFill>
                <a:effectLst/>
                <a:uFillTx/>
                <a:latin typeface="Arial"/>
                <a:ea typeface="DejaVu Sans"/>
              </a:rPr>
              <a:t>8</a:t>
            </a:fld>
            <a:endParaRPr lang="it-IT" sz="1800" b="0" u="none" strike="noStrike">
              <a:solidFill>
                <a:srgbClr val="000000"/>
              </a:solidFill>
              <a:effectLst/>
              <a:uFillTx/>
              <a:latin typeface="Arial"/>
            </a:endParaRPr>
          </a:p>
        </p:txBody>
      </p:sp>
      <p:pic>
        <p:nvPicPr>
          <p:cNvPr id="60" name="Picture 6"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
        <p:nvSpPr>
          <p:cNvPr id="61" name="PlaceHolder 1"/>
          <p:cNvSpPr/>
          <p:nvPr/>
        </p:nvSpPr>
        <p:spPr>
          <a:xfrm>
            <a:off x="1353960" y="36720"/>
            <a:ext cx="6709320" cy="856440"/>
          </a:xfrm>
          <a:prstGeom prst="rect">
            <a:avLst/>
          </a:prstGeom>
          <a:noFill/>
          <a:ln w="0">
            <a:noFill/>
          </a:ln>
        </p:spPr>
        <p:style>
          <a:lnRef idx="0"/>
          <a:fillRef idx="0"/>
          <a:effectRef idx="0"/>
          <a:fontRef idx="minor"/>
        </p:style>
        <p:txBody>
          <a:bodyPr lIns="90000" tIns="46800" rIns="90000" bIns="46800" anchor="ctr">
            <a:noAutofit/>
          </a:bodyPr>
          <a:p>
            <a:pPr defTabSz="914400">
              <a:lnSpc>
                <a:spcPct val="100000"/>
              </a:lnSpc>
              <a:spcBef>
                <a:spcPts val="139"/>
              </a:spcBef>
              <a:spcAft>
                <a:spcPts val="139"/>
              </a:spcAft>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it-IT" sz="2000" b="1" u="none" strike="noStrike">
                <a:solidFill>
                  <a:srgbClr val="333399"/>
                </a:solidFill>
                <a:effectLst/>
                <a:uFillTx/>
                <a:latin typeface="Arial"/>
                <a:ea typeface="DejaVu Sans"/>
              </a:rPr>
              <a:t>Archivio integrato per il medioevo </a:t>
            </a:r>
            <a:br>
              <a:rPr sz="2000"/>
            </a:br>
            <a:r>
              <a:rPr lang="en-GB" sz="2000" b="1" u="none" strike="noStrike">
                <a:solidFill>
                  <a:srgbClr val="333399"/>
                </a:solidFill>
                <a:effectLst/>
                <a:uFillTx/>
                <a:latin typeface="Arial"/>
                <a:ea typeface="DejaVu Sans"/>
              </a:rPr>
              <a:t>Integrated archive for the Middle Ages (AIM)</a:t>
            </a:r>
            <a:endParaRPr lang="it-IT" sz="2000" b="0" u="none" strike="noStrike">
              <a:solidFill>
                <a:srgbClr val="000000"/>
              </a:solidFill>
              <a:effectLst/>
              <a:uFillTx/>
              <a:latin typeface="Arial"/>
            </a:endParaRPr>
          </a:p>
        </p:txBody>
      </p:sp>
      <p:pic>
        <p:nvPicPr>
          <p:cNvPr id="62" name="Picture 2" descr="logo"/>
          <p:cNvPicPr/>
          <p:nvPr/>
        </p:nvPicPr>
        <p:blipFill>
          <a:blip r:embed="rId2"/>
          <a:stretch/>
        </p:blipFill>
        <p:spPr>
          <a:xfrm>
            <a:off x="7655040" y="180000"/>
            <a:ext cx="398160" cy="681120"/>
          </a:xfrm>
          <a:prstGeom prst="rect">
            <a:avLst/>
          </a:prstGeom>
          <a:noFill/>
          <a:ln w="0">
            <a:noFill/>
          </a:ln>
        </p:spPr>
      </p:pic>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graphicFrame>
        <p:nvGraphicFramePr>
          <p:cNvPr id="63" name="Table 6"/>
          <p:cNvGraphicFramePr/>
          <p:nvPr/>
        </p:nvGraphicFramePr>
        <p:xfrm>
          <a:off x="989280" y="1667160"/>
          <a:ext cx="6908760" cy="2472840"/>
        </p:xfrm>
        <a:graphic>
          <a:graphicData uri="http://schemas.openxmlformats.org/drawingml/2006/table">
            <a:tbl>
              <a:tblPr/>
              <a:tblGrid>
                <a:gridCol w="2178360"/>
                <a:gridCol w="4730760"/>
              </a:tblGrid>
              <a:tr h="368640">
                <a:tc gridSpan="2">
                  <a:txBody>
                    <a:bodyPr anchor="t">
                      <a:noAutofit/>
                    </a:bodyPr>
                    <a:p>
                      <a:pPr defTabSz="914400">
                        <a:lnSpc>
                          <a:spcPct val="100000"/>
                        </a:lnSpc>
                      </a:pPr>
                      <a:r>
                        <a:rPr lang="en-US" sz="1600" b="1" u="none" strike="noStrike">
                          <a:solidFill>
                            <a:schemeClr val="lt1"/>
                          </a:solidFill>
                          <a:effectLst/>
                          <a:uFillTx/>
                          <a:latin typeface="Arial"/>
                          <a:ea typeface="DejaVu Sans"/>
                        </a:rPr>
                        <a:t>Hagiographic DB</a:t>
                      </a:r>
                      <a:endParaRPr lang="it-IT" sz="16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hMerge="1">
                  <a:txBody>
                    <a:bodyPr lIns="90000" tIns="45000" rIns="90000" bIns="45000" anchor="t">
                      <a:noAutofit/>
                    </a:bodyPr>
                    <a:p>
                      <a:endParaRPr lang="it-IT"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68640">
                <a:tc>
                  <a:txBody>
                    <a:bodyPr anchor="t">
                      <a:noAutofit/>
                    </a:bodyPr>
                    <a:p>
                      <a:pPr defTabSz="914400">
                        <a:lnSpc>
                          <a:spcPct val="100000"/>
                        </a:lnSpc>
                      </a:pPr>
                      <a:r>
                        <a:rPr lang="it-IT" sz="1400" b="1" u="none" strike="noStrike">
                          <a:solidFill>
                            <a:srgbClr val="292929"/>
                          </a:solidFill>
                          <a:effectLst/>
                          <a:uFillTx/>
                          <a:latin typeface="Arial"/>
                          <a:ea typeface="DejaVu Sans"/>
                        </a:rPr>
                        <a:t>MATER</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Manoscritti Agiografici di Trento e Rovereto</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368640">
                <a:tc>
                  <a:txBody>
                    <a:bodyPr anchor="t">
                      <a:noAutofit/>
                    </a:bodyPr>
                    <a:p>
                      <a:pPr defTabSz="914400">
                        <a:lnSpc>
                          <a:spcPct val="100000"/>
                        </a:lnSpc>
                      </a:pPr>
                      <a:r>
                        <a:rPr lang="it-IT" sz="1400" b="1" u="none" strike="noStrike">
                          <a:solidFill>
                            <a:srgbClr val="292929"/>
                          </a:solidFill>
                          <a:effectLst/>
                          <a:uFillTx/>
                          <a:latin typeface="Arial"/>
                          <a:ea typeface="DejaVu Sans"/>
                        </a:rPr>
                        <a:t>BAI</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Biblioteca Agiografica Italiana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630360">
                <a:tc>
                  <a:txBody>
                    <a:bodyPr anchor="t">
                      <a:noAutofit/>
                    </a:bodyPr>
                    <a:p>
                      <a:pPr defTabSz="914400">
                        <a:lnSpc>
                          <a:spcPct val="100000"/>
                        </a:lnSpc>
                      </a:pPr>
                      <a:r>
                        <a:rPr lang="it-IT" sz="1400" b="1" u="none" strike="noStrike">
                          <a:solidFill>
                            <a:srgbClr val="292929"/>
                          </a:solidFill>
                          <a:effectLst/>
                          <a:uFillTx/>
                          <a:latin typeface="Arial"/>
                          <a:ea typeface="DejaVu Sans"/>
                        </a:rPr>
                        <a:t>MAGI</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Manoscritti Agiografici della Biblioteca Medicea Laurenziana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368640">
                <a:tc>
                  <a:txBody>
                    <a:bodyPr anchor="t">
                      <a:noAutofit/>
                    </a:bodyPr>
                    <a:p>
                      <a:pPr defTabSz="914400">
                        <a:lnSpc>
                          <a:spcPct val="100000"/>
                        </a:lnSpc>
                      </a:pPr>
                      <a:r>
                        <a:rPr lang="it-IT" sz="1400" b="1" u="none" strike="noStrike">
                          <a:solidFill>
                            <a:srgbClr val="292929"/>
                          </a:solidFill>
                          <a:effectLst/>
                          <a:uFillTx/>
                          <a:latin typeface="Arial"/>
                          <a:ea typeface="DejaVu Sans"/>
                        </a:rPr>
                        <a:t>PALMA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Times New Roman"/>
                        </a:rPr>
                        <a:t>Passionaria Latina Medii Aevi</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367920">
                <a:tc>
                  <a:txBody>
                    <a:bodyPr anchor="t">
                      <a:noAutofit/>
                    </a:bodyPr>
                    <a:p>
                      <a:pPr defTabSz="914400">
                        <a:lnSpc>
                          <a:spcPct val="100000"/>
                        </a:lnSpc>
                      </a:pPr>
                      <a:r>
                        <a:rPr lang="en-US" sz="1400" b="1" u="none" strike="noStrike">
                          <a:solidFill>
                            <a:schemeClr val="dk1"/>
                          </a:solidFill>
                          <a:effectLst/>
                          <a:uFillTx/>
                          <a:latin typeface="Arial"/>
                          <a:ea typeface="DejaVu Sans"/>
                        </a:rPr>
                        <a:t>MAGIS</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en-US" sz="1400" b="0" u="none" strike="noStrike">
                          <a:solidFill>
                            <a:schemeClr val="dk1"/>
                          </a:solidFill>
                          <a:effectLst/>
                          <a:uFillTx/>
                          <a:latin typeface="Arial"/>
                          <a:ea typeface="DejaVu Sans"/>
                        </a:rPr>
                        <a:t>Manoscritti Agiografici dell’Italia del Sud</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bl>
          </a:graphicData>
        </a:graphic>
      </p:graphicFrame>
      <p:sp>
        <p:nvSpPr>
          <p:cNvPr id="64"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65" name="PlaceHolder 1"/>
          <p:cNvSpPr>
            <a:spLocks noGrp="1"/>
          </p:cNvSpPr>
          <p:nvPr>
            <p:ph type="sldNum" idx="15"/>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633D94CF-B9F4-4B90-A8D9-139B6BC1AC02}" type="slidenum">
              <a:rPr lang="en-US" sz="1800" b="0" i="1" u="none" strike="noStrike">
                <a:solidFill>
                  <a:schemeClr val="lt1"/>
                </a:solidFill>
                <a:effectLst/>
                <a:uFillTx/>
                <a:latin typeface="Arial"/>
                <a:ea typeface="DejaVu Sans"/>
              </a:rPr>
              <a:t>8</a:t>
            </a:fld>
            <a:endParaRPr lang="it-IT" sz="1800" b="0" u="none" strike="noStrike">
              <a:solidFill>
                <a:srgbClr val="000000"/>
              </a:solidFill>
              <a:effectLst/>
              <a:uFillTx/>
              <a:latin typeface="Times New Roman"/>
            </a:endParaRPr>
          </a:p>
        </p:txBody>
      </p:sp>
      <p:pic>
        <p:nvPicPr>
          <p:cNvPr id="66" name="Picture 4"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
        <p:nvSpPr>
          <p:cNvPr id="67" name="PlaceHolder 1"/>
          <p:cNvSpPr/>
          <p:nvPr/>
        </p:nvSpPr>
        <p:spPr>
          <a:xfrm>
            <a:off x="1353960" y="36720"/>
            <a:ext cx="6709320" cy="856440"/>
          </a:xfrm>
          <a:prstGeom prst="rect">
            <a:avLst/>
          </a:prstGeom>
          <a:noFill/>
          <a:ln w="0">
            <a:noFill/>
          </a:ln>
        </p:spPr>
        <p:style>
          <a:lnRef idx="0"/>
          <a:fillRef idx="0"/>
          <a:effectRef idx="0"/>
          <a:fontRef idx="minor"/>
        </p:style>
        <p:txBody>
          <a:bodyPr lIns="90000" tIns="46800" rIns="90000" bIns="46800" anchor="ctr">
            <a:noAutofit/>
          </a:bodyPr>
          <a:p>
            <a:pPr defTabSz="914400">
              <a:lnSpc>
                <a:spcPct val="100000"/>
              </a:lnSpc>
              <a:spcBef>
                <a:spcPts val="139"/>
              </a:spcBef>
              <a:spcAft>
                <a:spcPts val="139"/>
              </a:spcAft>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it-IT" sz="2000" b="1" u="none" strike="noStrike">
                <a:solidFill>
                  <a:srgbClr val="333399"/>
                </a:solidFill>
                <a:effectLst/>
                <a:uFillTx/>
                <a:latin typeface="Arial"/>
                <a:ea typeface="DejaVu Sans"/>
              </a:rPr>
              <a:t>Archivio integrato per il medioevo </a:t>
            </a:r>
            <a:br>
              <a:rPr sz="2000"/>
            </a:br>
            <a:r>
              <a:rPr lang="en-GB" sz="2000" b="1" u="none" strike="noStrike">
                <a:solidFill>
                  <a:srgbClr val="333399"/>
                </a:solidFill>
                <a:effectLst/>
                <a:uFillTx/>
                <a:latin typeface="Arial"/>
                <a:ea typeface="DejaVu Sans"/>
              </a:rPr>
              <a:t>Integrated archive for the Middle Ages (AIM)</a:t>
            </a:r>
            <a:endParaRPr lang="it-IT" sz="2000" b="0" u="none" strike="noStrike">
              <a:solidFill>
                <a:srgbClr val="000000"/>
              </a:solidFill>
              <a:effectLst/>
              <a:uFillTx/>
              <a:latin typeface="Arial"/>
            </a:endParaRPr>
          </a:p>
        </p:txBody>
      </p:sp>
      <p:pic>
        <p:nvPicPr>
          <p:cNvPr id="68" name="Picture 2" descr="logo"/>
          <p:cNvPicPr/>
          <p:nvPr/>
        </p:nvPicPr>
        <p:blipFill>
          <a:blip r:embed="rId2"/>
          <a:stretch/>
        </p:blipFill>
        <p:spPr>
          <a:xfrm>
            <a:off x="7665120" y="180000"/>
            <a:ext cx="398160" cy="681120"/>
          </a:xfrm>
          <a:prstGeom prst="rect">
            <a:avLst/>
          </a:prstGeom>
          <a:noFill/>
          <a:ln w="0">
            <a:noFill/>
          </a:ln>
        </p:spPr>
      </p:pic>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graphicFrame>
        <p:nvGraphicFramePr>
          <p:cNvPr id="69" name="Table 4"/>
          <p:cNvGraphicFramePr/>
          <p:nvPr/>
        </p:nvGraphicFramePr>
        <p:xfrm>
          <a:off x="1080000" y="1499040"/>
          <a:ext cx="7083360" cy="3224520"/>
        </p:xfrm>
        <a:graphic>
          <a:graphicData uri="http://schemas.openxmlformats.org/drawingml/2006/table">
            <a:tbl>
              <a:tblPr/>
              <a:tblGrid>
                <a:gridCol w="1310040"/>
                <a:gridCol w="5773680"/>
              </a:tblGrid>
              <a:tr h="351360">
                <a:tc gridSpan="2">
                  <a:txBody>
                    <a:bodyPr anchor="t">
                      <a:noAutofit/>
                    </a:bodyPr>
                    <a:p>
                      <a:pPr defTabSz="914400">
                        <a:lnSpc>
                          <a:spcPct val="100000"/>
                        </a:lnSpc>
                      </a:pPr>
                      <a:r>
                        <a:rPr lang="en-US" sz="1400" b="1" u="none" strike="noStrike">
                          <a:solidFill>
                            <a:schemeClr val="lt1"/>
                          </a:solidFill>
                          <a:effectLst/>
                          <a:uFillTx/>
                          <a:latin typeface="Arial"/>
                          <a:ea typeface="DejaVu Sans"/>
                        </a:rPr>
                        <a:t>Not yet published in Mirabile</a:t>
                      </a:r>
                      <a:endParaRPr lang="it-IT" sz="1400" b="0" u="none" strike="noStrike">
                        <a:solidFill>
                          <a:srgbClr val="FFFFFF"/>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38160">
                      <a:solidFill>
                        <a:srgbClr val="FFFFFF"/>
                      </a:solidFill>
                      <a:prstDash val="solid"/>
                    </a:lnB>
                    <a:solidFill>
                      <a:schemeClr val="accent2"/>
                    </a:solidFill>
                  </a:tcPr>
                </a:tc>
                <a:tc hMerge="1">
                  <a:txBody>
                    <a:bodyPr lIns="90000" tIns="45000" rIns="90000" bIns="45000" anchor="t">
                      <a:noAutofit/>
                    </a:bodyPr>
                    <a:p>
                      <a:endParaRPr lang="it-IT" sz="1800" b="0" u="none" strike="noStrike">
                        <a:solidFill>
                          <a:srgbClr val="000000"/>
                        </a:solidFill>
                        <a:effectLst/>
                        <a:uFillTx/>
                        <a:latin typeface="Arial"/>
                      </a:endParaRPr>
                    </a:p>
                  </a:txBody>
                  <a:tcPr anchor="t" marL="90000" marR="90000" marT="45000" marB="45000">
                    <a:lnL>
                      <a:noFill/>
                    </a:lnL>
                    <a:lnR>
                      <a:noFill/>
                    </a:lnR>
                    <a:lnT>
                      <a:noFill/>
                    </a:lnT>
                    <a:lnB>
                      <a:noFill/>
                    </a:lnB>
                    <a:solidFill>
                      <a:srgbClr val="729FCF"/>
                    </a:solidFill>
                  </a:tcPr>
                </a:tc>
              </a:tr>
              <a:tr h="351360">
                <a:tc>
                  <a:txBody>
                    <a:bodyPr anchor="t">
                      <a:noAutofit/>
                    </a:bodyPr>
                    <a:p>
                      <a:pPr defTabSz="914400">
                        <a:lnSpc>
                          <a:spcPct val="100000"/>
                        </a:lnSpc>
                      </a:pPr>
                      <a:r>
                        <a:rPr lang="it-IT" sz="1400" b="1" u="none" strike="noStrike">
                          <a:solidFill>
                            <a:srgbClr val="292929"/>
                          </a:solidFill>
                          <a:effectLst/>
                          <a:uFillTx/>
                          <a:latin typeface="Arial"/>
                          <a:ea typeface="DejaVu Sans"/>
                        </a:rPr>
                        <a:t>GREGORIO</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en-US" sz="1200" b="0" u="none" strike="noStrike">
                          <a:solidFill>
                            <a:srgbClr val="292929"/>
                          </a:solidFill>
                          <a:effectLst/>
                          <a:uFillTx/>
                          <a:latin typeface="Arial"/>
                          <a:ea typeface="DejaVu Sans"/>
                        </a:rPr>
                        <a:t>Census of manuscripts of Gregory the Great </a:t>
                      </a:r>
                      <a:endParaRPr lang="it-IT" sz="12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351360">
                <a:tc>
                  <a:txBody>
                    <a:bodyPr anchor="t">
                      <a:noAutofit/>
                    </a:bodyPr>
                    <a:p>
                      <a:pPr defTabSz="914400">
                        <a:lnSpc>
                          <a:spcPct val="100000"/>
                        </a:lnSpc>
                      </a:pPr>
                      <a:r>
                        <a:rPr lang="it-IT" sz="1400" b="1" u="none" strike="noStrike">
                          <a:solidFill>
                            <a:srgbClr val="292929"/>
                          </a:solidFill>
                          <a:effectLst/>
                          <a:uFillTx/>
                          <a:latin typeface="Arial"/>
                          <a:ea typeface="DejaVu Sans"/>
                        </a:rPr>
                        <a:t>MLAC</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200" b="0" u="none" strike="noStrike">
                          <a:solidFill>
                            <a:srgbClr val="292929"/>
                          </a:solidFill>
                          <a:effectLst/>
                          <a:uFillTx/>
                          <a:latin typeface="Arial"/>
                          <a:ea typeface="DejaVu Sans"/>
                        </a:rPr>
                        <a:t>Medieval Latin Aristotles Commentaries - SISMEL</a:t>
                      </a:r>
                      <a:endParaRPr lang="it-IT" sz="12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429480">
                <a:tc>
                  <a:txBody>
                    <a:bodyPr anchor="t">
                      <a:noAutofit/>
                    </a:bodyPr>
                    <a:p>
                      <a:pPr defTabSz="914400">
                        <a:lnSpc>
                          <a:spcPct val="100000"/>
                        </a:lnSpc>
                      </a:pPr>
                      <a:r>
                        <a:rPr lang="it-IT" sz="1400" b="1" u="none" strike="noStrike">
                          <a:solidFill>
                            <a:srgbClr val="292929"/>
                          </a:solidFill>
                          <a:effectLst/>
                          <a:uFillTx/>
                          <a:latin typeface="Arial"/>
                          <a:ea typeface="DejaVu Sans"/>
                        </a:rPr>
                        <a:t>RDP</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Rime disperse di Petrarca - </a:t>
                      </a:r>
                      <a:r>
                        <a:rPr lang="it-IT" sz="1200" b="0" u="none" strike="noStrike">
                          <a:solidFill>
                            <a:srgbClr val="292929"/>
                          </a:solidFill>
                          <a:effectLst/>
                          <a:uFillTx/>
                          <a:latin typeface="Arial"/>
                          <a:ea typeface="DejaVu Sans"/>
                        </a:rPr>
                        <a:t>Université de Genève</a:t>
                      </a:r>
                      <a:endParaRPr lang="it-IT" sz="12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592200">
                <a:tc>
                  <a:txBody>
                    <a:bodyPr anchor="t">
                      <a:noAutofit/>
                    </a:bodyPr>
                    <a:p>
                      <a:pPr defTabSz="914400">
                        <a:lnSpc>
                          <a:spcPct val="100000"/>
                        </a:lnSpc>
                      </a:pPr>
                      <a:r>
                        <a:rPr lang="it-IT" sz="1400" b="1" u="none" strike="noStrike">
                          <a:solidFill>
                            <a:srgbClr val="292929"/>
                          </a:solidFill>
                          <a:effectLst/>
                          <a:uFillTx/>
                          <a:latin typeface="Arial"/>
                          <a:ea typeface="DejaVu Sans"/>
                        </a:rPr>
                        <a:t>Vaticinia</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defTabSz="914400">
                        <a:lnSpc>
                          <a:spcPct val="100000"/>
                        </a:lnSpc>
                      </a:pPr>
                      <a:r>
                        <a:rPr lang="it-IT" sz="1400" b="0" u="none" strike="noStrike">
                          <a:solidFill>
                            <a:srgbClr val="292929"/>
                          </a:solidFill>
                          <a:effectLst/>
                          <a:uFillTx/>
                          <a:latin typeface="Arial"/>
                          <a:ea typeface="DejaVu Sans"/>
                        </a:rPr>
                        <a:t>Data-base of medieval prophecies and predictions - SISMEL-OPA, 2024</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r h="0">
                <a:tc>
                  <a:txBody>
                    <a:bodyPr anchor="t">
                      <a:noAutofit/>
                    </a:bodyPr>
                    <a:p>
                      <a:pPr>
                        <a:lnSpc>
                          <a:spcPct val="100000"/>
                        </a:lnSpc>
                      </a:pPr>
                      <a:r>
                        <a:rPr lang="it-IT" sz="1400" b="1" u="none" strike="noStrike">
                          <a:solidFill>
                            <a:srgbClr val="000000"/>
                          </a:solidFill>
                          <a:effectLst/>
                          <a:uFillTx/>
                          <a:latin typeface="Arial"/>
                        </a:rPr>
                        <a:t>BHT</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a:lnSpc>
                          <a:spcPct val="100000"/>
                        </a:lnSpc>
                      </a:pPr>
                      <a:r>
                        <a:rPr lang="it-IT" sz="1400" b="0" u="none" strike="noStrike">
                          <a:solidFill>
                            <a:srgbClr val="000000"/>
                          </a:solidFill>
                          <a:effectLst/>
                          <a:uFillTx/>
                          <a:latin typeface="Arial"/>
                        </a:rPr>
                        <a:t>Bibliotheca Hagiographica Latina Tusciae</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0">
                <a:tc>
                  <a:txBody>
                    <a:bodyPr anchor="t">
                      <a:noAutofit/>
                    </a:bodyPr>
                    <a:p>
                      <a:pPr defTabSz="914400">
                        <a:lnSpc>
                          <a:spcPct val="100000"/>
                        </a:lnSpc>
                      </a:pPr>
                      <a:r>
                        <a:rPr lang="en-US" sz="1400" b="1" u="none" strike="noStrike">
                          <a:solidFill>
                            <a:schemeClr val="dk1"/>
                          </a:solidFill>
                          <a:effectLst/>
                          <a:uFillTx/>
                          <a:latin typeface="Arial"/>
                          <a:ea typeface="DejaVu Sans"/>
                        </a:rPr>
                        <a:t>TGC</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c>
                  <a:txBody>
                    <a:bodyPr anchor="t">
                      <a:noAutofit/>
                    </a:bodyPr>
                    <a:p>
                      <a:pPr marL="22320" algn="just" defTabSz="914400">
                        <a:lnSpc>
                          <a:spcPct val="90000"/>
                        </a:lnSpc>
                        <a:spcBef>
                          <a:spcPts val="539"/>
                        </a:spcBef>
                        <a:spcAft>
                          <a:spcPts val="139"/>
                        </a:spcAft>
                        <a:tabLst>
                          <a:tab pos="0" algn="l"/>
                        </a:tabLst>
                      </a:pPr>
                      <a:r>
                        <a:rPr lang="it-IT" sz="1400" b="0" u="none" strike="noStrike">
                          <a:solidFill>
                            <a:srgbClr val="292929"/>
                          </a:solidFill>
                          <a:effectLst/>
                          <a:uFillTx/>
                          <a:latin typeface="Arial"/>
                          <a:ea typeface="DejaVu Sans"/>
                        </a:rPr>
                        <a:t>The ancient world seen from medieval glosses (Seminar für Griechische und Lateinische Philologie - University of Zurich)</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40000"/>
                      </a:schemeClr>
                    </a:solidFill>
                  </a:tcPr>
                </a:tc>
              </a:tr>
              <a:tr h="367200">
                <a:tc>
                  <a:txBody>
                    <a:bodyPr anchor="t">
                      <a:noAutofit/>
                    </a:bodyPr>
                    <a:p>
                      <a:pPr defTabSz="914400">
                        <a:lnSpc>
                          <a:spcPct val="100000"/>
                        </a:lnSpc>
                      </a:pPr>
                      <a:r>
                        <a:rPr lang="it-IT" sz="1400" b="1" u="none" strike="noStrike">
                          <a:solidFill>
                            <a:srgbClr val="292929"/>
                          </a:solidFill>
                          <a:effectLst/>
                          <a:uFillTx/>
                          <a:latin typeface="Arial"/>
                          <a:ea typeface="DejaVu Sans"/>
                        </a:rPr>
                        <a:t>GLAM</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c>
                  <a:txBody>
                    <a:bodyPr anchor="t">
                      <a:noAutofit/>
                    </a:bodyPr>
                    <a:p>
                      <a:pPr marL="22320" algn="just" defTabSz="914400">
                        <a:lnSpc>
                          <a:spcPct val="90000"/>
                        </a:lnSpc>
                        <a:spcBef>
                          <a:spcPts val="539"/>
                        </a:spcBef>
                        <a:spcAft>
                          <a:spcPts val="139"/>
                        </a:spcAft>
                        <a:tabLst>
                          <a:tab pos="0" algn="l"/>
                        </a:tabLst>
                      </a:pPr>
                      <a:r>
                        <a:rPr lang="it-IT" sz="1400" b="0" u="none" strike="noStrike">
                          <a:solidFill>
                            <a:srgbClr val="292929"/>
                          </a:solidFill>
                          <a:effectLst/>
                          <a:uFillTx/>
                          <a:latin typeface="Arial"/>
                          <a:ea typeface="DejaVu Sans"/>
                        </a:rPr>
                        <a:t>Glossaria Latina Aevi Medii (University of Milan)</a:t>
                      </a:r>
                      <a:endParaRPr lang="it-IT" sz="1400" b="0" u="none" strike="noStrike">
                        <a:solidFill>
                          <a:srgbClr val="000000"/>
                        </a:solidFill>
                        <a:effectLst/>
                        <a:uFillTx/>
                        <a:latin typeface="Arial"/>
                      </a:endParaRPr>
                    </a:p>
                  </a:txBody>
                  <a:tcPr anchor="t" marL="91440" marR="91440" marT="45720" marB="45720">
                    <a:lnL w="12240">
                      <a:solidFill>
                        <a:srgbClr val="FFFFFF"/>
                      </a:solidFill>
                      <a:prstDash val="solid"/>
                    </a:lnL>
                    <a:lnR w="12240">
                      <a:solidFill>
                        <a:srgbClr val="FFFFFF"/>
                      </a:solidFill>
                      <a:prstDash val="solid"/>
                    </a:lnR>
                    <a:lnT w="12240">
                      <a:solidFill>
                        <a:srgbClr val="FFFFFF"/>
                      </a:solidFill>
                      <a:prstDash val="solid"/>
                    </a:lnT>
                    <a:lnB w="12240">
                      <a:solidFill>
                        <a:srgbClr val="FFFFFF"/>
                      </a:solidFill>
                      <a:prstDash val="solid"/>
                    </a:lnB>
                    <a:solidFill>
                      <a:schemeClr val="accent2">
                        <a:tint val="20000"/>
                      </a:schemeClr>
                    </a:solidFill>
                  </a:tcPr>
                </a:tc>
              </a:tr>
            </a:tbl>
          </a:graphicData>
        </a:graphic>
      </p:graphicFrame>
      <p:sp>
        <p:nvSpPr>
          <p:cNvPr id="70"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71" name="PlaceHolder 1"/>
          <p:cNvSpPr>
            <a:spLocks noGrp="1"/>
          </p:cNvSpPr>
          <p:nvPr>
            <p:ph type="sldNum" idx="16"/>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C45ED9A7-6A82-42D0-B905-E2437C06BE75}" type="slidenum">
              <a:rPr lang="en-US" sz="1800" b="0" i="1" u="none" strike="noStrike">
                <a:solidFill>
                  <a:schemeClr val="lt1"/>
                </a:solidFill>
                <a:effectLst/>
                <a:uFillTx/>
                <a:latin typeface="Arial"/>
                <a:ea typeface="DejaVu Sans"/>
              </a:rPr>
              <a:t>8</a:t>
            </a:fld>
            <a:endParaRPr lang="it-IT" sz="1800" b="0" u="none" strike="noStrike">
              <a:solidFill>
                <a:srgbClr val="000000"/>
              </a:solidFill>
              <a:effectLst/>
              <a:uFillTx/>
              <a:latin typeface="Times New Roman"/>
            </a:endParaRPr>
          </a:p>
        </p:txBody>
      </p:sp>
      <p:pic>
        <p:nvPicPr>
          <p:cNvPr id="72" name="Picture 5"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
        <p:nvSpPr>
          <p:cNvPr id="73" name="PlaceHolder 1"/>
          <p:cNvSpPr/>
          <p:nvPr/>
        </p:nvSpPr>
        <p:spPr>
          <a:xfrm>
            <a:off x="1343880" y="0"/>
            <a:ext cx="6709320" cy="856440"/>
          </a:xfrm>
          <a:prstGeom prst="rect">
            <a:avLst/>
          </a:prstGeom>
          <a:noFill/>
          <a:ln w="0">
            <a:noFill/>
          </a:ln>
        </p:spPr>
        <p:style>
          <a:lnRef idx="0"/>
          <a:fillRef idx="0"/>
          <a:effectRef idx="0"/>
          <a:fontRef idx="minor"/>
        </p:style>
        <p:txBody>
          <a:bodyPr lIns="90000" tIns="46800" rIns="90000" bIns="46800" anchor="ctr">
            <a:noAutofit/>
          </a:bodyPr>
          <a:p>
            <a:pPr defTabSz="914400">
              <a:lnSpc>
                <a:spcPct val="100000"/>
              </a:lnSpc>
              <a:spcBef>
                <a:spcPts val="139"/>
              </a:spcBef>
              <a:spcAft>
                <a:spcPts val="139"/>
              </a:spcAft>
              <a:tabLst>
                <a:tab pos="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it-IT" sz="2000" b="1" u="none" strike="noStrike">
                <a:solidFill>
                  <a:srgbClr val="333399"/>
                </a:solidFill>
                <a:effectLst/>
                <a:uFillTx/>
                <a:latin typeface="Arial"/>
                <a:ea typeface="DejaVu Sans"/>
              </a:rPr>
              <a:t>Archivio integrato per il medioevo </a:t>
            </a:r>
            <a:br>
              <a:rPr sz="2000"/>
            </a:br>
            <a:r>
              <a:rPr lang="en-GB" sz="2000" b="1" u="none" strike="noStrike">
                <a:solidFill>
                  <a:srgbClr val="333399"/>
                </a:solidFill>
                <a:effectLst/>
                <a:uFillTx/>
                <a:latin typeface="Arial"/>
                <a:ea typeface="DejaVu Sans"/>
              </a:rPr>
              <a:t>Integrated archive for the Middle Ages (AIM)</a:t>
            </a:r>
            <a:endParaRPr lang="it-IT" sz="2000" b="0" u="none" strike="noStrike">
              <a:solidFill>
                <a:srgbClr val="000000"/>
              </a:solidFill>
              <a:effectLst/>
              <a:uFillTx/>
              <a:latin typeface="Arial"/>
            </a:endParaRPr>
          </a:p>
        </p:txBody>
      </p:sp>
      <p:pic>
        <p:nvPicPr>
          <p:cNvPr id="74" name="Picture 2" descr="logo"/>
          <p:cNvPicPr/>
          <p:nvPr/>
        </p:nvPicPr>
        <p:blipFill>
          <a:blip r:embed="rId2"/>
          <a:stretch/>
        </p:blipFill>
        <p:spPr>
          <a:xfrm>
            <a:off x="7699320" y="180000"/>
            <a:ext cx="366480" cy="626760"/>
          </a:xfrm>
          <a:prstGeom prst="rect">
            <a:avLst/>
          </a:prstGeom>
          <a:noFill/>
          <a:ln w="0">
            <a:noFill/>
          </a:ln>
        </p:spPr>
      </p:pic>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75" name="PlaceHolder 1"/>
          <p:cNvSpPr>
            <a:spLocks noGrp="1"/>
          </p:cNvSpPr>
          <p:nvPr>
            <p:ph type="title"/>
          </p:nvPr>
        </p:nvSpPr>
        <p:spPr>
          <a:xfrm>
            <a:off x="1353960" y="173160"/>
            <a:ext cx="6563520" cy="491400"/>
          </a:xfrm>
          <a:prstGeom prst="rect">
            <a:avLst/>
          </a:prstGeom>
          <a:noFill/>
          <a:ln w="0">
            <a:noFill/>
          </a:ln>
        </p:spPr>
        <p:txBody>
          <a:bodyPr lIns="90000" tIns="46800" rIns="90000" bIns="46800" anchor="ctr">
            <a:noAutofit/>
          </a:bodyPr>
          <a:p>
            <a:pPr indent="0" algn="ctr" defTabSz="914400">
              <a:lnSpc>
                <a:spcPct val="100000"/>
              </a:lnSpc>
              <a:spcBef>
                <a:spcPts val="139"/>
              </a:spcBef>
              <a:spcAft>
                <a:spcPts val="139"/>
              </a:spcAft>
              <a:buNone/>
              <a:tabLst>
                <a:tab pos="0" algn="l"/>
              </a:tabLst>
            </a:pPr>
            <a:r>
              <a:rPr lang="en-US" sz="2400" b="1" u="none" strike="noStrike">
                <a:solidFill>
                  <a:srgbClr val="333399"/>
                </a:solidFill>
                <a:effectLst/>
                <a:uFillTx/>
                <a:latin typeface="Arial"/>
                <a:ea typeface="DejaVu Sans"/>
              </a:rPr>
              <a:t>Features of the integrated archive</a:t>
            </a:r>
            <a:endParaRPr lang="it-IT" sz="2400" b="0" u="none" strike="noStrike">
              <a:solidFill>
                <a:srgbClr val="000000"/>
              </a:solidFill>
              <a:effectLst/>
              <a:uFillTx/>
              <a:latin typeface="Arial"/>
            </a:endParaRPr>
          </a:p>
        </p:txBody>
      </p:sp>
      <p:sp>
        <p:nvSpPr>
          <p:cNvPr id="76" name="PlaceHolder 2"/>
          <p:cNvSpPr>
            <a:spLocks noGrp="1"/>
          </p:cNvSpPr>
          <p:nvPr>
            <p:ph/>
          </p:nvPr>
        </p:nvSpPr>
        <p:spPr>
          <a:xfrm>
            <a:off x="540000" y="1440000"/>
            <a:ext cx="8139600" cy="4678920"/>
          </a:xfrm>
          <a:prstGeom prst="rect">
            <a:avLst/>
          </a:prstGeom>
          <a:noFill/>
          <a:ln w="0">
            <a:noFill/>
          </a:ln>
        </p:spPr>
        <p:txBody>
          <a:bodyPr lIns="90000" tIns="46800" rIns="90000" bIns="46800" anchor="t">
            <a:normAutofit/>
          </a:bodyPr>
          <a:p>
            <a:pPr marL="285840" indent="-285840" algn="just" defTabSz="914400">
              <a:lnSpc>
                <a:spcPct val="150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it is an unified system that allows both separate management of individual activities and their integration in the use of common data and the uniform citation of these, avoiding checks that would be repeated within each research</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main elements in common: names of medieval authors, titles of their works, titles of anonymous texts, and manuscripts</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whatever is the project that introduces these elements, they are immediately visible and can be used by other researches</a:t>
            </a:r>
            <a:endParaRPr lang="it-IT" sz="1600" b="0" u="none" strike="noStrike">
              <a:solidFill>
                <a:srgbClr val="000000"/>
              </a:solidFill>
              <a:effectLst/>
              <a:uFillTx/>
              <a:latin typeface="Arial"/>
            </a:endParaRPr>
          </a:p>
          <a:p>
            <a:pPr marL="341280" indent="-285840" algn="just" defTabSz="914400">
              <a:lnSpc>
                <a:spcPct val="150000"/>
              </a:lnSpc>
              <a:spcBef>
                <a:spcPts val="539"/>
              </a:spcBef>
              <a:spcAft>
                <a:spcPts val="139"/>
              </a:spcAft>
              <a:buNone/>
              <a:tabLst>
                <a:tab pos="0" algn="l"/>
              </a:tabLst>
            </a:pPr>
            <a:endParaRPr lang="it-IT" sz="1600" b="0" u="none" strike="noStrike">
              <a:solidFill>
                <a:srgbClr val="000000"/>
              </a:solidFill>
              <a:effectLst/>
              <a:uFillTx/>
              <a:latin typeface="Arial"/>
            </a:endParaRPr>
          </a:p>
        </p:txBody>
      </p:sp>
      <p:sp>
        <p:nvSpPr>
          <p:cNvPr id="77"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78" name="PlaceHolder 3"/>
          <p:cNvSpPr>
            <a:spLocks noGrp="1"/>
          </p:cNvSpPr>
          <p:nvPr>
            <p:ph type="sldNum" idx="17"/>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377F83C3-C3AB-4C68-95E1-E03FE2EC2470}" type="slidenum">
              <a:rPr lang="en-US" sz="1800" b="0" i="1" u="none" strike="noStrike">
                <a:solidFill>
                  <a:schemeClr val="lt1"/>
                </a:solidFill>
                <a:effectLst/>
                <a:uFillTx/>
                <a:latin typeface="Arial"/>
                <a:ea typeface="DejaVu Sans"/>
              </a:rPr>
              <a:t>12</a:t>
            </a:fld>
            <a:endParaRPr lang="it-IT" sz="1800" b="0" u="none" strike="noStrike">
              <a:solidFill>
                <a:srgbClr val="000000"/>
              </a:solidFill>
              <a:effectLst/>
              <a:uFillTx/>
              <a:latin typeface="Times New Roman"/>
            </a:endParaRPr>
          </a:p>
        </p:txBody>
      </p:sp>
      <p:pic>
        <p:nvPicPr>
          <p:cNvPr id="79" name="Picture 6"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0" name="PlaceHolder 1"/>
          <p:cNvSpPr>
            <a:spLocks noGrp="1"/>
          </p:cNvSpPr>
          <p:nvPr>
            <p:ph type="title"/>
          </p:nvPr>
        </p:nvSpPr>
        <p:spPr>
          <a:xfrm>
            <a:off x="457200" y="41040"/>
            <a:ext cx="8128440" cy="1135800"/>
          </a:xfrm>
          <a:prstGeom prst="rect">
            <a:avLst/>
          </a:prstGeom>
          <a:noFill/>
          <a:ln w="0">
            <a:noFill/>
          </a:ln>
        </p:spPr>
        <p:txBody>
          <a:bodyPr lIns="90000" tIns="46800" rIns="90000" bIns="46800" anchor="ctr">
            <a:noAutofit/>
          </a:bodyPr>
          <a:p>
            <a:pPr indent="0" algn="just" defTabSz="914400">
              <a:lnSpc>
                <a:spcPct val="100000"/>
              </a:lnSpc>
              <a:spcBef>
                <a:spcPts val="139"/>
              </a:spcBef>
              <a:spcAft>
                <a:spcPts val="139"/>
              </a:spcAft>
              <a:buNone/>
              <a:tabLst>
                <a:tab pos="0" algn="l"/>
              </a:tabLst>
            </a:pPr>
            <a:r>
              <a:rPr lang="en-US" sz="2400" b="1" u="none" strike="noStrike">
                <a:solidFill>
                  <a:srgbClr val="333399"/>
                </a:solidFill>
                <a:effectLst/>
                <a:uFillTx/>
                <a:latin typeface="Arial"/>
                <a:ea typeface="DejaVu Sans"/>
              </a:rPr>
              <a:t>Interaction with the collaborators that implement the database of «Medioevo latino»</a:t>
            </a:r>
            <a:endParaRPr lang="it-IT" sz="2400" b="0" u="none" strike="noStrike">
              <a:solidFill>
                <a:srgbClr val="000000"/>
              </a:solidFill>
              <a:effectLst/>
              <a:uFillTx/>
              <a:latin typeface="Arial"/>
            </a:endParaRPr>
          </a:p>
        </p:txBody>
      </p:sp>
      <p:sp>
        <p:nvSpPr>
          <p:cNvPr id="81" name="PlaceHolder 2"/>
          <p:cNvSpPr>
            <a:spLocks noGrp="1"/>
          </p:cNvSpPr>
          <p:nvPr>
            <p:ph/>
          </p:nvPr>
        </p:nvSpPr>
        <p:spPr>
          <a:xfrm>
            <a:off x="457200" y="1380240"/>
            <a:ext cx="8222400" cy="4518720"/>
          </a:xfrm>
          <a:prstGeom prst="rect">
            <a:avLst/>
          </a:prstGeom>
          <a:noFill/>
          <a:ln w="0">
            <a:noFill/>
          </a:ln>
        </p:spPr>
        <p:txBody>
          <a:bodyPr lIns="90000" tIns="46800" rIns="90000" bIns="46800" anchor="t">
            <a:normAutofit/>
          </a:bodyPr>
          <a:p>
            <a:pPr marL="285840" indent="-285840" algn="just" defTabSz="914400">
              <a:lnSpc>
                <a:spcPct val="150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collaborators are provided of a personal website for data entry (the so-called «bussolotto»)</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they are administrators of their site, so every function is active (they may create a new record in every list, edit and delete records entered)</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GB" sz="1600" b="0" u="none" strike="noStrike">
                <a:solidFill>
                  <a:srgbClr val="000000"/>
                </a:solidFill>
                <a:effectLst/>
                <a:uFillTx/>
                <a:latin typeface="Arial"/>
                <a:ea typeface="DejaVu Sans"/>
              </a:rPr>
              <a:t>d</a:t>
            </a:r>
            <a:r>
              <a:rPr lang="en-US" sz="1600" b="0" u="none" strike="noStrike">
                <a:solidFill>
                  <a:srgbClr val="000000"/>
                </a:solidFill>
                <a:effectLst/>
                <a:uFillTx/>
                <a:latin typeface="Arial"/>
                <a:ea typeface="DejaVu Sans"/>
              </a:rPr>
              <a:t>ata from personal sites are imported into the central data-base through a special SW that also indicates to the editorial staff any new element inserted by collaborators in the lists (the so-called «report»). The editorial staff will provide to check the correctness of the data, possibly modifying them, after a check on the data already present in the various databases</a:t>
            </a:r>
            <a:endParaRPr lang="it-IT" sz="1600" b="0" u="none" strike="noStrike">
              <a:solidFill>
                <a:srgbClr val="000000"/>
              </a:solidFill>
              <a:effectLst/>
              <a:uFillTx/>
              <a:latin typeface="Arial"/>
            </a:endParaRPr>
          </a:p>
          <a:p>
            <a:pPr marL="341280" indent="-285840" algn="just" defTabSz="914400">
              <a:lnSpc>
                <a:spcPct val="90000"/>
              </a:lnSpc>
              <a:spcBef>
                <a:spcPts val="539"/>
              </a:spcBef>
              <a:spcAft>
                <a:spcPts val="139"/>
              </a:spcAft>
              <a:buNone/>
              <a:tabLst>
                <a:tab pos="0" algn="l"/>
              </a:tabLst>
            </a:pPr>
            <a:endParaRPr lang="it-IT" sz="1600" b="0" u="none" strike="noStrike">
              <a:solidFill>
                <a:srgbClr val="000000"/>
              </a:solidFill>
              <a:effectLst/>
              <a:uFillTx/>
              <a:latin typeface="Arial"/>
            </a:endParaRPr>
          </a:p>
        </p:txBody>
      </p:sp>
      <p:sp>
        <p:nvSpPr>
          <p:cNvPr id="82"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83" name="PlaceHolder 3"/>
          <p:cNvSpPr>
            <a:spLocks noGrp="1"/>
          </p:cNvSpPr>
          <p:nvPr>
            <p:ph type="sldNum" idx="18"/>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DD7E8FFF-4A5F-43D1-95A5-6D57565A7AF0}" type="slidenum">
              <a:rPr lang="en-US" sz="1800" b="0" i="1" u="none" strike="noStrike">
                <a:solidFill>
                  <a:schemeClr val="lt1"/>
                </a:solidFill>
                <a:effectLst/>
                <a:uFillTx/>
                <a:latin typeface="Arial"/>
                <a:ea typeface="DejaVu Sans"/>
              </a:rPr>
              <a:t>13</a:t>
            </a:fld>
            <a:endParaRPr lang="it-IT" sz="1800" b="0" u="none" strike="noStrike">
              <a:solidFill>
                <a:srgbClr val="000000"/>
              </a:solidFill>
              <a:effectLst/>
              <a:uFillTx/>
              <a:latin typeface="Times New Roman"/>
            </a:endParaRPr>
          </a:p>
        </p:txBody>
      </p:sp>
      <p:pic>
        <p:nvPicPr>
          <p:cNvPr id="84" name="Picture 6"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85" name="PlaceHolder 1"/>
          <p:cNvSpPr>
            <a:spLocks noGrp="1"/>
          </p:cNvSpPr>
          <p:nvPr>
            <p:ph type="title"/>
          </p:nvPr>
        </p:nvSpPr>
        <p:spPr>
          <a:xfrm>
            <a:off x="1657800" y="77760"/>
            <a:ext cx="5746680" cy="682920"/>
          </a:xfrm>
          <a:prstGeom prst="rect">
            <a:avLst/>
          </a:prstGeom>
          <a:noFill/>
          <a:ln w="0">
            <a:noFill/>
          </a:ln>
        </p:spPr>
        <p:txBody>
          <a:bodyPr lIns="90000" tIns="46800" rIns="90000" bIns="46800" anchor="ctr">
            <a:noAutofit/>
          </a:bodyPr>
          <a:p>
            <a:pPr indent="0" algn="just"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The MEL form for data entry</a:t>
            </a:r>
            <a:endParaRPr lang="it-IT" sz="2400" b="0" u="none" strike="noStrike">
              <a:solidFill>
                <a:srgbClr val="000000"/>
              </a:solidFill>
              <a:effectLst/>
              <a:uFillTx/>
              <a:latin typeface="Arial"/>
            </a:endParaRPr>
          </a:p>
        </p:txBody>
      </p:sp>
      <p:sp>
        <p:nvSpPr>
          <p:cNvPr id="86" name="PlaceHolder 2"/>
          <p:cNvSpPr>
            <a:spLocks noGrp="1"/>
          </p:cNvSpPr>
          <p:nvPr>
            <p:ph/>
          </p:nvPr>
        </p:nvSpPr>
        <p:spPr>
          <a:xfrm>
            <a:off x="457200" y="1600200"/>
            <a:ext cx="8222400" cy="4518720"/>
          </a:xfrm>
          <a:prstGeom prst="rect">
            <a:avLst/>
          </a:prstGeom>
          <a:noFill/>
          <a:ln w="0">
            <a:noFill/>
          </a:ln>
        </p:spPr>
        <p:txBody>
          <a:bodyPr lIns="90000" tIns="46800" rIns="90000" bIns="46800" anchor="t">
            <a:normAutofit/>
          </a:bodyPr>
          <a:p>
            <a:pPr marL="285840" indent="-285840" algn="just" defTabSz="914400">
              <a:lnSpc>
                <a:spcPct val="150000"/>
              </a:lnSpc>
              <a:spcBef>
                <a:spcPts val="539"/>
              </a:spcBef>
              <a:spcAft>
                <a:spcPts val="139"/>
              </a:spcAft>
              <a:buSzPct val="103090"/>
              <a:buBlip>
                <a:blip r:embed="rId1"/>
              </a:buBlip>
              <a:tabLst>
                <a:tab pos="285840" algn="l"/>
                <a:tab pos="390600" algn="l"/>
                <a:tab pos="839880" algn="l"/>
                <a:tab pos="1289160" algn="l"/>
                <a:tab pos="1738440" algn="l"/>
                <a:tab pos="2187720" algn="l"/>
                <a:tab pos="2637000" algn="l"/>
                <a:tab pos="3086280" algn="l"/>
                <a:tab pos="3535200" algn="l"/>
                <a:tab pos="3984480" algn="l"/>
                <a:tab pos="4433760" algn="l"/>
                <a:tab pos="4883040" algn="l"/>
                <a:tab pos="5332320" algn="l"/>
                <a:tab pos="5781600" algn="l"/>
                <a:tab pos="6230880" algn="l"/>
                <a:tab pos="6680160" algn="l"/>
                <a:tab pos="7129440" algn="l"/>
                <a:tab pos="7578720" algn="l"/>
                <a:tab pos="8028000" algn="l"/>
                <a:tab pos="8477280" algn="l"/>
                <a:tab pos="8926560" algn="l"/>
                <a:tab pos="8985240" algn="l"/>
                <a:tab pos="9434520" algn="l"/>
                <a:tab pos="9883800" algn="l"/>
                <a:tab pos="10333080" algn="l"/>
                <a:tab pos="10782360" algn="l"/>
              </a:tabLst>
            </a:pPr>
            <a:r>
              <a:rPr lang="en-US" sz="1600" b="0" u="none" strike="noStrike">
                <a:solidFill>
                  <a:srgbClr val="000000"/>
                </a:solidFill>
                <a:effectLst/>
                <a:uFillTx/>
                <a:latin typeface="Arial"/>
                <a:ea typeface="DejaVu Sans"/>
              </a:rPr>
              <a:t>The  main feature (also from the point of view of the working method) is the presence of lists in most fields (scholars, medieval authors, titles, place of publication, publishing houses, periodicals, series, indexes of manuscripts, places, scholars, etc.). The lists correspond to archives variously articulated (consisting of a single field eg. index of places or with an articulated structure as the index of manuscripts)</a:t>
            </a:r>
            <a:endParaRPr lang="it-IT" sz="1600" b="0" u="none" strike="noStrike">
              <a:solidFill>
                <a:srgbClr val="000000"/>
              </a:solidFill>
              <a:effectLst/>
              <a:uFillTx/>
              <a:latin typeface="Arial"/>
            </a:endParaRPr>
          </a:p>
          <a:p>
            <a:pPr marL="343080" indent="-285840" algn="just" defTabSz="914400">
              <a:lnSpc>
                <a:spcPct val="150000"/>
              </a:lnSpc>
              <a:spcBef>
                <a:spcPts val="539"/>
              </a:spcBef>
              <a:spcAft>
                <a:spcPts val="139"/>
              </a:spcAft>
              <a:buNone/>
              <a:tabLst>
                <a:tab pos="0" algn="l"/>
              </a:tabLst>
            </a:pPr>
            <a:endParaRPr lang="it-IT" sz="1600" b="0" u="none" strike="noStrike">
              <a:solidFill>
                <a:srgbClr val="000000"/>
              </a:solidFill>
              <a:effectLst/>
              <a:uFillTx/>
              <a:latin typeface="Arial"/>
            </a:endParaRPr>
          </a:p>
        </p:txBody>
      </p:sp>
      <p:sp>
        <p:nvSpPr>
          <p:cNvPr id="87"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88" name="PlaceHolder 3"/>
          <p:cNvSpPr>
            <a:spLocks noGrp="1"/>
          </p:cNvSpPr>
          <p:nvPr>
            <p:ph type="sldNum" idx="19"/>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E676518D-5B71-49A9-AA93-8F1CD1A083E4}" type="slidenum">
              <a:rPr lang="en-US" sz="1800" b="0" i="1" u="none" strike="noStrike">
                <a:solidFill>
                  <a:schemeClr val="lt1"/>
                </a:solidFill>
                <a:effectLst/>
                <a:uFillTx/>
                <a:latin typeface="Arial"/>
                <a:ea typeface="DejaVu Sans"/>
              </a:rPr>
              <a:t>14</a:t>
            </a:fld>
            <a:endParaRPr lang="it-IT" sz="1800" b="0" u="none" strike="noStrike">
              <a:solidFill>
                <a:srgbClr val="000000"/>
              </a:solidFill>
              <a:effectLst/>
              <a:uFillTx/>
              <a:latin typeface="Times New Roman"/>
            </a:endParaRPr>
          </a:p>
        </p:txBody>
      </p:sp>
      <p:pic>
        <p:nvPicPr>
          <p:cNvPr id="89" name="Picture 4" descr="A circular object with a drawing of a monkey&#10;&#10;AI-generated content may be incorrect."/>
          <p:cNvPicPr/>
          <p:nvPr/>
        </p:nvPicPr>
        <p:blipFill>
          <a:blip r:embed="rId2"/>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90" name="PlaceHolder 1"/>
          <p:cNvSpPr>
            <a:spLocks noGrp="1"/>
          </p:cNvSpPr>
          <p:nvPr>
            <p:ph type="title"/>
          </p:nvPr>
        </p:nvSpPr>
        <p:spPr>
          <a:xfrm>
            <a:off x="946800" y="155880"/>
            <a:ext cx="7243200" cy="538200"/>
          </a:xfrm>
          <a:prstGeom prst="rect">
            <a:avLst/>
          </a:prstGeom>
          <a:noFill/>
          <a:ln w="0">
            <a:noFill/>
          </a:ln>
        </p:spPr>
        <p:txBody>
          <a:bodyPr lIns="90000" tIns="46800" rIns="90000" bIns="46800" anchor="ctr">
            <a:noAutofit/>
          </a:bodyPr>
          <a:p>
            <a:pPr indent="0" algn="just"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Analysis of «Medioevo latino» structure</a:t>
            </a:r>
            <a:endParaRPr lang="it-IT" sz="2400" b="0" u="none" strike="noStrike">
              <a:solidFill>
                <a:srgbClr val="000000"/>
              </a:solidFill>
              <a:effectLst/>
              <a:uFillTx/>
              <a:latin typeface="Arial"/>
            </a:endParaRPr>
          </a:p>
        </p:txBody>
      </p:sp>
      <p:sp>
        <p:nvSpPr>
          <p:cNvPr id="91" name="PlaceHolder 2"/>
          <p:cNvSpPr>
            <a:spLocks noGrp="1"/>
          </p:cNvSpPr>
          <p:nvPr>
            <p:ph/>
          </p:nvPr>
        </p:nvSpPr>
        <p:spPr>
          <a:xfrm>
            <a:off x="432000" y="1928880"/>
            <a:ext cx="8273160" cy="3700440"/>
          </a:xfrm>
          <a:prstGeom prst="rect">
            <a:avLst/>
          </a:prstGeom>
          <a:noFill/>
          <a:ln w="0">
            <a:noFill/>
          </a:ln>
        </p:spPr>
        <p:txBody>
          <a:bodyPr lIns="90000" tIns="46800" rIns="90000" bIns="46800" anchor="t">
            <a:noAutofit/>
          </a:bodyPr>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400" b="0" u="none" strike="noStrike">
                <a:solidFill>
                  <a:srgbClr val="292929"/>
                </a:solidFill>
                <a:effectLst/>
                <a:uFillTx/>
                <a:latin typeface="Arial"/>
                <a:ea typeface="DejaVu Sans"/>
              </a:rPr>
              <a:t>chronology: from ca. 475 till Erasmus and Copernicus </a:t>
            </a:r>
            <a:endParaRPr lang="it-IT" sz="14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400" b="0" u="none" strike="noStrike">
                <a:solidFill>
                  <a:srgbClr val="292929"/>
                </a:solidFill>
                <a:effectLst/>
                <a:uFillTx/>
                <a:latin typeface="Arial"/>
                <a:ea typeface="DejaVu Sans"/>
              </a:rPr>
              <a:t>language: Latin; for medieval authors until the beginning of the fourteenth century that are bilingual - eg. Notker Teutonicus - all literary production, both Latin and in the vernacular, is considered; for humanists, including Dante, Petrarch and Boccaccio only the Latin texts are considered</a:t>
            </a:r>
            <a:endParaRPr lang="it-IT" sz="1400" b="0" u="none" strike="noStrike">
              <a:solidFill>
                <a:srgbClr val="000000"/>
              </a:solidFill>
              <a:effectLst/>
              <a:uFillTx/>
              <a:latin typeface="Arial"/>
            </a:endParaRPr>
          </a:p>
          <a:p>
            <a:pPr marL="341280" indent="-285840" algn="just" defTabSz="914400">
              <a:lnSpc>
                <a:spcPct val="150000"/>
              </a:lnSpc>
              <a:spcBef>
                <a:spcPts val="539"/>
              </a:spcBef>
              <a:spcAft>
                <a:spcPts val="139"/>
              </a:spcAft>
              <a:buNone/>
              <a:tabLst>
                <a:tab pos="0" algn="l"/>
              </a:tabLst>
            </a:pPr>
            <a:endParaRPr lang="it-IT" sz="1400" b="0" u="none" strike="noStrike">
              <a:solidFill>
                <a:srgbClr val="000000"/>
              </a:solidFill>
              <a:effectLst/>
              <a:uFillTx/>
              <a:latin typeface="Arial"/>
            </a:endParaRPr>
          </a:p>
        </p:txBody>
      </p:sp>
      <p:sp>
        <p:nvSpPr>
          <p:cNvPr id="92" name="TextBox 6"/>
          <p:cNvSpPr/>
          <p:nvPr/>
        </p:nvSpPr>
        <p:spPr>
          <a:xfrm>
            <a:off x="2998080" y="1342440"/>
            <a:ext cx="3075840" cy="362160"/>
          </a:xfrm>
          <a:prstGeom prst="rect">
            <a:avLst/>
          </a:prstGeom>
          <a:noFill/>
          <a:ln w="0">
            <a:noFill/>
          </a:ln>
        </p:spPr>
        <p:style>
          <a:lnRef idx="0"/>
          <a:fillRef idx="0"/>
          <a:effectRef idx="0"/>
          <a:fontRef idx="minor"/>
        </p:style>
        <p:txBody>
          <a:bodyPr wrap="none" lIns="90000" tIns="45000" rIns="90000" bIns="45000" anchor="t">
            <a:spAutoFit/>
          </a:bodyPr>
          <a:p>
            <a:pPr defTabSz="914400">
              <a:lnSpc>
                <a:spcPct val="100000"/>
              </a:lnSpc>
            </a:pPr>
            <a:r>
              <a:rPr lang="en-US" sz="1800" b="1" u="none" strike="noStrike">
                <a:solidFill>
                  <a:srgbClr val="292929"/>
                </a:solidFill>
                <a:effectLst/>
                <a:uFillTx/>
                <a:latin typeface="Arial"/>
                <a:ea typeface="DejaVu Sans"/>
              </a:rPr>
              <a:t>Part one</a:t>
            </a:r>
            <a:r>
              <a:rPr lang="en-US" sz="1800" b="0" u="none" strike="noStrike">
                <a:solidFill>
                  <a:srgbClr val="292929"/>
                </a:solidFill>
                <a:effectLst/>
                <a:uFillTx/>
                <a:latin typeface="Arial"/>
                <a:ea typeface="DejaVu Sans"/>
              </a:rPr>
              <a:t>:  Authors and texts</a:t>
            </a:r>
            <a:endParaRPr lang="it-IT" sz="1800" b="0" u="none" strike="noStrike">
              <a:solidFill>
                <a:srgbClr val="000000"/>
              </a:solidFill>
              <a:effectLst/>
              <a:uFillTx/>
              <a:latin typeface="Arial"/>
            </a:endParaRPr>
          </a:p>
        </p:txBody>
      </p:sp>
      <p:sp>
        <p:nvSpPr>
          <p:cNvPr id="93"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94" name="PlaceHolder 3"/>
          <p:cNvSpPr>
            <a:spLocks noGrp="1"/>
          </p:cNvSpPr>
          <p:nvPr>
            <p:ph type="sldNum" idx="20"/>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C29B2048-D9C6-426E-B91A-9659B7914F78}" type="slidenum">
              <a:rPr lang="en-US" sz="1800" b="0" i="1" u="none" strike="noStrike">
                <a:solidFill>
                  <a:schemeClr val="lt1"/>
                </a:solidFill>
                <a:effectLst/>
                <a:uFillTx/>
                <a:latin typeface="Arial"/>
                <a:ea typeface="DejaVu Sans"/>
              </a:rPr>
              <a:t>14</a:t>
            </a:fld>
            <a:endParaRPr lang="it-IT" sz="1800" b="0" u="none" strike="noStrike">
              <a:solidFill>
                <a:srgbClr val="000000"/>
              </a:solidFill>
              <a:effectLst/>
              <a:uFillTx/>
              <a:latin typeface="Times New Roman"/>
            </a:endParaRPr>
          </a:p>
        </p:txBody>
      </p:sp>
      <p:pic>
        <p:nvPicPr>
          <p:cNvPr id="95" name="Picture 7"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96" name="PlaceHolder 1"/>
          <p:cNvSpPr>
            <a:spLocks noGrp="1"/>
          </p:cNvSpPr>
          <p:nvPr>
            <p:ph type="title"/>
          </p:nvPr>
        </p:nvSpPr>
        <p:spPr>
          <a:xfrm>
            <a:off x="1185480" y="149760"/>
            <a:ext cx="7243200" cy="538200"/>
          </a:xfrm>
          <a:prstGeom prst="rect">
            <a:avLst/>
          </a:prstGeom>
          <a:noFill/>
          <a:ln w="0">
            <a:noFill/>
          </a:ln>
        </p:spPr>
        <p:txBody>
          <a:bodyPr lIns="90000" tIns="46800" rIns="90000" bIns="46800" anchor="ctr">
            <a:noAutofit/>
          </a:bodyPr>
          <a:p>
            <a:pPr indent="0" algn="just"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Analysis of «Medioevo latino» structure</a:t>
            </a:r>
            <a:endParaRPr lang="it-IT" sz="2400" b="0" u="none" strike="noStrike">
              <a:solidFill>
                <a:srgbClr val="000000"/>
              </a:solidFill>
              <a:effectLst/>
              <a:uFillTx/>
              <a:latin typeface="Arial"/>
            </a:endParaRPr>
          </a:p>
        </p:txBody>
      </p:sp>
      <p:sp>
        <p:nvSpPr>
          <p:cNvPr id="97" name="PlaceHolder 2"/>
          <p:cNvSpPr>
            <a:spLocks noGrp="1"/>
          </p:cNvSpPr>
          <p:nvPr>
            <p:ph/>
          </p:nvPr>
        </p:nvSpPr>
        <p:spPr>
          <a:xfrm>
            <a:off x="909360" y="1728720"/>
            <a:ext cx="7795440" cy="3825360"/>
          </a:xfrm>
          <a:prstGeom prst="rect">
            <a:avLst/>
          </a:prstGeom>
          <a:noFill/>
          <a:ln w="0">
            <a:noFill/>
          </a:ln>
        </p:spPr>
        <p:txBody>
          <a:bodyPr lIns="90000" tIns="46800" rIns="90000" bIns="46800" anchor="t">
            <a:noAutofit/>
          </a:bodyPr>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Tradition (Fortleben) of ancient and patristic authors in the Middle Ages</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Tradition (Fortleben) of biblical texts in the Middle Ages</a:t>
            </a:r>
            <a:endParaRPr lang="it-IT" sz="1600" b="0" u="none" strike="noStrike">
              <a:solidFill>
                <a:srgbClr val="000000"/>
              </a:solidFill>
              <a:effectLst/>
              <a:uFillTx/>
              <a:latin typeface="Arial"/>
            </a:endParaRPr>
          </a:p>
          <a:p>
            <a:pPr marL="343080" indent="-285840" algn="just" defTabSz="914400">
              <a:lnSpc>
                <a:spcPct val="150000"/>
              </a:lnSpc>
              <a:spcBef>
                <a:spcPts val="539"/>
              </a:spcBef>
              <a:spcAft>
                <a:spcPts val="139"/>
              </a:spcAft>
              <a:buNone/>
              <a:tabLst>
                <a:tab pos="0" algn="l"/>
              </a:tabLst>
            </a:pPr>
            <a:endParaRPr lang="it-IT" sz="1050" b="0" u="none" strike="noStrike">
              <a:solidFill>
                <a:srgbClr val="000000"/>
              </a:solidFill>
              <a:effectLst/>
              <a:uFillTx/>
              <a:latin typeface="Arial"/>
            </a:endParaRPr>
          </a:p>
        </p:txBody>
      </p:sp>
      <p:sp>
        <p:nvSpPr>
          <p:cNvPr id="98" name="TextBox 6"/>
          <p:cNvSpPr/>
          <p:nvPr/>
        </p:nvSpPr>
        <p:spPr>
          <a:xfrm>
            <a:off x="3411720" y="983880"/>
            <a:ext cx="2248560" cy="449280"/>
          </a:xfrm>
          <a:prstGeom prst="rect">
            <a:avLst/>
          </a:prstGeom>
          <a:noFill/>
          <a:ln w="0">
            <a:noFill/>
          </a:ln>
        </p:spPr>
        <p:style>
          <a:lnRef idx="0"/>
          <a:fillRef idx="0"/>
          <a:effectRef idx="0"/>
          <a:fontRef idx="minor"/>
        </p:style>
        <p:txBody>
          <a:bodyPr wrap="none" lIns="90000" tIns="45000" rIns="90000" bIns="45000" anchor="t">
            <a:spAutoFit/>
          </a:bodyPr>
          <a:p>
            <a:pPr marL="343080" indent="-285840" algn="just" defTabSz="914400">
              <a:lnSpc>
                <a:spcPct val="150000"/>
              </a:lnSpc>
              <a:spcBef>
                <a:spcPts val="539"/>
              </a:spcBef>
              <a:spcAft>
                <a:spcPts val="139"/>
              </a:spcAft>
              <a:tabLst>
                <a:tab pos="0" algn="l"/>
              </a:tabLst>
            </a:pPr>
            <a:r>
              <a:rPr lang="en-US" sz="1800" b="1" u="none" strike="noStrike">
                <a:solidFill>
                  <a:srgbClr val="292929"/>
                </a:solidFill>
                <a:effectLst/>
                <a:uFillTx/>
                <a:latin typeface="Arial"/>
                <a:ea typeface="DejaVu Sans"/>
              </a:rPr>
              <a:t>Part two</a:t>
            </a:r>
            <a:r>
              <a:rPr lang="en-US" sz="1800" b="0" u="none" strike="noStrike">
                <a:solidFill>
                  <a:srgbClr val="292929"/>
                </a:solidFill>
                <a:effectLst/>
                <a:uFillTx/>
                <a:latin typeface="Arial"/>
                <a:ea typeface="DejaVu Sans"/>
              </a:rPr>
              <a:t>: Fortleben</a:t>
            </a:r>
            <a:endParaRPr lang="it-IT" sz="1800" b="0" u="none" strike="noStrike">
              <a:solidFill>
                <a:srgbClr val="000000"/>
              </a:solidFill>
              <a:effectLst/>
              <a:uFillTx/>
              <a:latin typeface="Arial"/>
            </a:endParaRPr>
          </a:p>
        </p:txBody>
      </p:sp>
      <p:sp>
        <p:nvSpPr>
          <p:cNvPr id="99"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00" name="PlaceHolder 3"/>
          <p:cNvSpPr>
            <a:spLocks noGrp="1"/>
          </p:cNvSpPr>
          <p:nvPr>
            <p:ph type="sldNum" idx="21"/>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A8A0E53E-33EA-4DEF-9F72-90FAF61FD634}" type="slidenum">
              <a:rPr lang="en-US" sz="1800" b="0" i="1" u="none" strike="noStrike">
                <a:solidFill>
                  <a:schemeClr val="lt1"/>
                </a:solidFill>
                <a:effectLst/>
                <a:uFillTx/>
                <a:latin typeface="Arial"/>
                <a:ea typeface="DejaVu Sans"/>
              </a:rPr>
              <a:t>14</a:t>
            </a:fld>
            <a:endParaRPr lang="it-IT" sz="1800" b="0" u="none" strike="noStrike">
              <a:solidFill>
                <a:srgbClr val="000000"/>
              </a:solidFill>
              <a:effectLst/>
              <a:uFillTx/>
              <a:latin typeface="Times New Roman"/>
            </a:endParaRPr>
          </a:p>
        </p:txBody>
      </p:sp>
      <p:pic>
        <p:nvPicPr>
          <p:cNvPr id="101" name="Picture 7"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02" name="PlaceHolder 1"/>
          <p:cNvSpPr>
            <a:spLocks noGrp="1"/>
          </p:cNvSpPr>
          <p:nvPr>
            <p:ph type="title"/>
          </p:nvPr>
        </p:nvSpPr>
        <p:spPr>
          <a:xfrm>
            <a:off x="1361880" y="149760"/>
            <a:ext cx="7243200" cy="538200"/>
          </a:xfrm>
          <a:prstGeom prst="rect">
            <a:avLst/>
          </a:prstGeom>
          <a:noFill/>
          <a:ln w="0">
            <a:noFill/>
          </a:ln>
        </p:spPr>
        <p:txBody>
          <a:bodyPr lIns="90000" tIns="46800" rIns="90000" bIns="46800" anchor="ctr">
            <a:noAutofit/>
          </a:bodyPr>
          <a:p>
            <a:pPr indent="0" algn="just"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Analysis of «Medioevo latino» structure</a:t>
            </a:r>
            <a:endParaRPr lang="it-IT" sz="2400" b="0" u="none" strike="noStrike">
              <a:solidFill>
                <a:srgbClr val="000000"/>
              </a:solidFill>
              <a:effectLst/>
              <a:uFillTx/>
              <a:latin typeface="Arial"/>
            </a:endParaRPr>
          </a:p>
        </p:txBody>
      </p:sp>
      <p:sp>
        <p:nvSpPr>
          <p:cNvPr id="103" name="PlaceHolder 2"/>
          <p:cNvSpPr>
            <a:spLocks noGrp="1"/>
          </p:cNvSpPr>
          <p:nvPr>
            <p:ph/>
          </p:nvPr>
        </p:nvSpPr>
        <p:spPr>
          <a:xfrm>
            <a:off x="909360" y="1658880"/>
            <a:ext cx="7795440" cy="3895200"/>
          </a:xfrm>
          <a:prstGeom prst="rect">
            <a:avLst/>
          </a:prstGeom>
          <a:noFill/>
          <a:ln w="0">
            <a:noFill/>
          </a:ln>
        </p:spPr>
        <p:txBody>
          <a:bodyPr lIns="90000" tIns="46800" rIns="90000" bIns="46800" anchor="t">
            <a:noAutofit/>
          </a:bodyPr>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macro-section dedicated to medieval disciplines</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Microsoft YaHei"/>
              </a:rPr>
              <a:t>linguistic </a:t>
            </a:r>
            <a:r>
              <a:rPr lang="en-US" sz="1600" b="0" u="none" strike="noStrike">
                <a:solidFill>
                  <a:srgbClr val="292929"/>
                </a:solidFill>
                <a:effectLst/>
                <a:uFillTx/>
                <a:latin typeface="Arial"/>
                <a:ea typeface="DejaVu Sans"/>
              </a:rPr>
              <a:t>and literary macro-section</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macro-section dedicated to literary genres</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historical-institutional macro-section</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macro-section devoted to aspects of spirituality and cultural history</a:t>
            </a:r>
            <a:endParaRPr lang="it-IT" sz="1600" b="0" u="none" strike="noStrike">
              <a:solidFill>
                <a:srgbClr val="000000"/>
              </a:solidFill>
              <a:effectLst/>
              <a:uFillTx/>
              <a:latin typeface="Arial"/>
            </a:endParaRPr>
          </a:p>
          <a:p>
            <a:pPr marL="285840" indent="-285840" algn="just" defTabSz="914400">
              <a:lnSpc>
                <a:spcPct val="150000"/>
              </a:lnSpc>
              <a:spcBef>
                <a:spcPts val="539"/>
              </a:spcBef>
              <a:spcAft>
                <a:spcPts val="139"/>
              </a:spcAft>
              <a:buClr>
                <a:srgbClr val="333399"/>
              </a:buClr>
              <a:buSzPct val="135000"/>
              <a:buFont typeface="Wingdings" charset="2"/>
              <a:buChar char=""/>
              <a:tabLst>
                <a:tab pos="0" algn="l"/>
                <a:tab pos="343080" algn="l"/>
                <a:tab pos="447840" algn="l"/>
                <a:tab pos="896760" algn="l"/>
                <a:tab pos="1346040" algn="l"/>
                <a:tab pos="1795320" algn="l"/>
                <a:tab pos="2244600" algn="l"/>
                <a:tab pos="2693880" algn="l"/>
                <a:tab pos="3143160" algn="l"/>
                <a:tab pos="3592440" algn="l"/>
                <a:tab pos="4041720" algn="l"/>
                <a:tab pos="4491000" algn="l"/>
                <a:tab pos="4940280" algn="l"/>
                <a:tab pos="5389560" algn="l"/>
                <a:tab pos="5838840" algn="l"/>
                <a:tab pos="6288120" algn="l"/>
                <a:tab pos="6737400" algn="l"/>
                <a:tab pos="7186680" algn="l"/>
                <a:tab pos="7635960" algn="l"/>
                <a:tab pos="8085240" algn="l"/>
                <a:tab pos="8534520" algn="l"/>
                <a:tab pos="8983800" algn="l"/>
                <a:tab pos="8985240" algn="l"/>
                <a:tab pos="9434520" algn="l"/>
                <a:tab pos="9883800" algn="l"/>
                <a:tab pos="10333080" algn="l"/>
                <a:tab pos="10782360" algn="l"/>
              </a:tabLst>
            </a:pPr>
            <a:r>
              <a:rPr lang="en-US" sz="1600" b="0" u="none" strike="noStrike">
                <a:solidFill>
                  <a:srgbClr val="292929"/>
                </a:solidFill>
                <a:effectLst/>
                <a:uFillTx/>
                <a:latin typeface="Arial"/>
                <a:ea typeface="DejaVu Sans"/>
              </a:rPr>
              <a:t>section dedicated to the history of the medievistic discipline </a:t>
            </a:r>
            <a:endParaRPr lang="it-IT" sz="1600" b="0" u="none" strike="noStrike">
              <a:solidFill>
                <a:srgbClr val="000000"/>
              </a:solidFill>
              <a:effectLst/>
              <a:uFillTx/>
              <a:latin typeface="Arial"/>
            </a:endParaRPr>
          </a:p>
        </p:txBody>
      </p:sp>
      <p:sp>
        <p:nvSpPr>
          <p:cNvPr id="104" name="TextBox 6"/>
          <p:cNvSpPr/>
          <p:nvPr/>
        </p:nvSpPr>
        <p:spPr>
          <a:xfrm>
            <a:off x="3912120" y="770760"/>
            <a:ext cx="1312560" cy="449280"/>
          </a:xfrm>
          <a:prstGeom prst="rect">
            <a:avLst/>
          </a:prstGeom>
          <a:noFill/>
          <a:ln w="0">
            <a:noFill/>
          </a:ln>
        </p:spPr>
        <p:style>
          <a:lnRef idx="0"/>
          <a:fillRef idx="0"/>
          <a:effectRef idx="0"/>
          <a:fontRef idx="minor"/>
        </p:style>
        <p:txBody>
          <a:bodyPr wrap="none" lIns="90000" tIns="45000" rIns="90000" bIns="45000" anchor="t">
            <a:spAutoFit/>
          </a:bodyPr>
          <a:p>
            <a:pPr marL="343080" indent="-285840" algn="just" defTabSz="914400">
              <a:lnSpc>
                <a:spcPct val="150000"/>
              </a:lnSpc>
              <a:spcBef>
                <a:spcPts val="539"/>
              </a:spcBef>
              <a:spcAft>
                <a:spcPts val="139"/>
              </a:spcAft>
              <a:tabLst>
                <a:tab pos="0" algn="l"/>
              </a:tabLst>
            </a:pPr>
            <a:r>
              <a:rPr lang="en-GB" sz="1800" b="1" u="none" strike="noStrike">
                <a:solidFill>
                  <a:srgbClr val="292929"/>
                </a:solidFill>
                <a:effectLst/>
                <a:uFillTx/>
                <a:latin typeface="Arial"/>
                <a:ea typeface="DejaVu Sans"/>
              </a:rPr>
              <a:t>Part three</a:t>
            </a:r>
            <a:endParaRPr lang="it-IT" sz="1800" b="0" u="none" strike="noStrike">
              <a:solidFill>
                <a:srgbClr val="000000"/>
              </a:solidFill>
              <a:effectLst/>
              <a:uFillTx/>
              <a:latin typeface="Arial"/>
            </a:endParaRPr>
          </a:p>
        </p:txBody>
      </p:sp>
      <p:sp>
        <p:nvSpPr>
          <p:cNvPr id="105"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06" name="PlaceHolder 3"/>
          <p:cNvSpPr>
            <a:spLocks noGrp="1"/>
          </p:cNvSpPr>
          <p:nvPr>
            <p:ph type="sldNum" idx="22"/>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9EF671BC-FBF3-474E-8621-F6010AD0DD28}" type="slidenum">
              <a:rPr lang="en-US" sz="1800" b="0" i="1" u="none" strike="noStrike">
                <a:solidFill>
                  <a:schemeClr val="lt1"/>
                </a:solidFill>
                <a:effectLst/>
                <a:uFillTx/>
                <a:latin typeface="Arial"/>
                <a:ea typeface="DejaVu Sans"/>
              </a:rPr>
              <a:t>14</a:t>
            </a:fld>
            <a:endParaRPr lang="it-IT" sz="1800" b="0" u="none" strike="noStrike">
              <a:solidFill>
                <a:srgbClr val="000000"/>
              </a:solidFill>
              <a:effectLst/>
              <a:uFillTx/>
              <a:latin typeface="Times New Roman"/>
            </a:endParaRPr>
          </a:p>
        </p:txBody>
      </p:sp>
      <p:pic>
        <p:nvPicPr>
          <p:cNvPr id="107" name="Picture 7"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chemeClr val="lt1"/>
        </a:solidFill>
      </p:bgPr>
    </p:bg>
    <p:spTree>
      <p:nvGrpSpPr>
        <p:cNvPr id="1" name=""/>
        <p:cNvGrpSpPr/>
        <p:nvPr/>
      </p:nvGrpSpPr>
      <p:grpSpPr>
        <a:xfrm>
          <a:off x="0" y="0"/>
          <a:ext cx="0" cy="0"/>
          <a:chOff x="0" y="0"/>
          <a:chExt cx="0" cy="0"/>
        </a:xfrm>
      </p:grpSpPr>
      <p:sp>
        <p:nvSpPr>
          <p:cNvPr id="108" name="PlaceHolder 1"/>
          <p:cNvSpPr>
            <a:spLocks noGrp="1"/>
          </p:cNvSpPr>
          <p:nvPr>
            <p:ph type="title"/>
          </p:nvPr>
        </p:nvSpPr>
        <p:spPr>
          <a:xfrm>
            <a:off x="1361880" y="149760"/>
            <a:ext cx="7243200" cy="538200"/>
          </a:xfrm>
          <a:prstGeom prst="rect">
            <a:avLst/>
          </a:prstGeom>
          <a:noFill/>
          <a:ln w="0">
            <a:noFill/>
          </a:ln>
        </p:spPr>
        <p:txBody>
          <a:bodyPr lIns="90000" tIns="46800" rIns="90000" bIns="46800" anchor="ctr">
            <a:noAutofit/>
          </a:bodyPr>
          <a:p>
            <a:pPr indent="0" algn="just" defTabSz="914400">
              <a:lnSpc>
                <a:spcPct val="100000"/>
              </a:lnSpc>
              <a:spcBef>
                <a:spcPts val="139"/>
              </a:spcBef>
              <a:spcAft>
                <a:spcPts val="139"/>
              </a:spcAft>
              <a:buNone/>
              <a:tabLst>
                <a:tab pos="0" algn="l"/>
              </a:tabLst>
            </a:pPr>
            <a:r>
              <a:rPr lang="en-GB" sz="2400" b="1" u="none" strike="noStrike">
                <a:solidFill>
                  <a:srgbClr val="333399"/>
                </a:solidFill>
                <a:effectLst/>
                <a:uFillTx/>
                <a:latin typeface="Arial"/>
                <a:ea typeface="DejaVu Sans"/>
              </a:rPr>
              <a:t>Analysis of «Medioevo latino» structure</a:t>
            </a:r>
            <a:endParaRPr lang="it-IT" sz="2400" b="0" u="none" strike="noStrike">
              <a:solidFill>
                <a:srgbClr val="000000"/>
              </a:solidFill>
              <a:effectLst/>
              <a:uFillTx/>
              <a:latin typeface="Arial"/>
            </a:endParaRPr>
          </a:p>
        </p:txBody>
      </p:sp>
      <p:sp>
        <p:nvSpPr>
          <p:cNvPr id="109" name="PlaceHolder 2"/>
          <p:cNvSpPr>
            <a:spLocks noGrp="1"/>
          </p:cNvSpPr>
          <p:nvPr>
            <p:ph/>
          </p:nvPr>
        </p:nvSpPr>
        <p:spPr>
          <a:xfrm>
            <a:off x="809640" y="1172520"/>
            <a:ext cx="7895520" cy="4381920"/>
          </a:xfrm>
          <a:prstGeom prst="rect">
            <a:avLst/>
          </a:prstGeom>
          <a:noFill/>
          <a:ln w="0">
            <a:noFill/>
          </a:ln>
        </p:spPr>
        <p:txBody>
          <a:bodyPr lIns="90000" tIns="46800" rIns="90000" bIns="46800" anchor="t">
            <a:noAutofit/>
          </a:bodyPr>
          <a:p>
            <a:pPr marL="341280" indent="-285840" algn="just" defTabSz="914400">
              <a:lnSpc>
                <a:spcPct val="150000"/>
              </a:lnSpc>
              <a:spcBef>
                <a:spcPts val="539"/>
              </a:spcBef>
              <a:spcAft>
                <a:spcPts val="139"/>
              </a:spcAft>
              <a:buNone/>
              <a:tabLst>
                <a:tab pos="0" algn="l"/>
              </a:tabLst>
            </a:pPr>
            <a:endParaRPr lang="it-IT" sz="1050" b="0" u="none" strike="noStrike">
              <a:solidFill>
                <a:srgbClr val="000000"/>
              </a:solidFill>
              <a:effectLst/>
              <a:uFillTx/>
              <a:latin typeface="Arial"/>
            </a:endParaRPr>
          </a:p>
          <a:p>
            <a:pPr marL="343080" indent="-285840" algn="just" defTabSz="914400">
              <a:lnSpc>
                <a:spcPct val="150000"/>
              </a:lnSpc>
              <a:spcBef>
                <a:spcPts val="539"/>
              </a:spcBef>
              <a:spcAft>
                <a:spcPts val="139"/>
              </a:spcAft>
              <a:buNone/>
              <a:tabLst>
                <a:tab pos="0" algn="l"/>
              </a:tabLst>
            </a:pPr>
            <a:r>
              <a:rPr lang="en-GB" sz="1600" b="1" u="none" strike="noStrike">
                <a:solidFill>
                  <a:srgbClr val="292929"/>
                </a:solidFill>
                <a:effectLst/>
                <a:uFillTx/>
                <a:latin typeface="Arial"/>
                <a:ea typeface="DejaVu Sans"/>
              </a:rPr>
              <a:t>Part four</a:t>
            </a:r>
            <a:r>
              <a:rPr lang="en-GB" sz="1600" b="0" u="none" strike="noStrike">
                <a:solidFill>
                  <a:srgbClr val="292929"/>
                </a:solidFill>
                <a:effectLst/>
                <a:uFillTx/>
                <a:latin typeface="Arial"/>
                <a:ea typeface="DejaVu Sans"/>
              </a:rPr>
              <a:t>: </a:t>
            </a:r>
            <a:r>
              <a:rPr lang="en-US" sz="1600" b="0" u="none" strike="noStrike">
                <a:solidFill>
                  <a:srgbClr val="292929"/>
                </a:solidFill>
                <a:effectLst/>
                <a:uFillTx/>
                <a:latin typeface="Arial"/>
                <a:ea typeface="DejaVu Sans"/>
              </a:rPr>
              <a:t>Auxiliary sciences of history</a:t>
            </a:r>
            <a:endParaRPr lang="it-IT" sz="1600" b="0" u="none" strike="noStrike">
              <a:solidFill>
                <a:srgbClr val="000000"/>
              </a:solidFill>
              <a:effectLst/>
              <a:uFillTx/>
              <a:latin typeface="Arial"/>
            </a:endParaRPr>
          </a:p>
          <a:p>
            <a:pPr marL="343080" indent="-285840" algn="just" defTabSz="914400">
              <a:lnSpc>
                <a:spcPct val="150000"/>
              </a:lnSpc>
              <a:spcBef>
                <a:spcPts val="539"/>
              </a:spcBef>
              <a:spcAft>
                <a:spcPts val="139"/>
              </a:spcAft>
              <a:buNone/>
              <a:tabLst>
                <a:tab pos="0" algn="l"/>
              </a:tabLst>
            </a:pPr>
            <a:endParaRPr lang="it-IT" sz="1600" b="0" u="none" strike="noStrike">
              <a:solidFill>
                <a:srgbClr val="000000"/>
              </a:solidFill>
              <a:effectLst/>
              <a:uFillTx/>
              <a:latin typeface="Arial"/>
            </a:endParaRPr>
          </a:p>
          <a:p>
            <a:pPr marL="343080" indent="-285840" algn="just" defTabSz="914400">
              <a:lnSpc>
                <a:spcPct val="150000"/>
              </a:lnSpc>
              <a:spcBef>
                <a:spcPts val="539"/>
              </a:spcBef>
              <a:spcAft>
                <a:spcPts val="139"/>
              </a:spcAft>
              <a:buNone/>
              <a:tabLst>
                <a:tab pos="0" algn="l"/>
              </a:tabLst>
            </a:pPr>
            <a:r>
              <a:rPr lang="en-US" sz="1600" b="1" u="none" strike="noStrike">
                <a:solidFill>
                  <a:srgbClr val="292929"/>
                </a:solidFill>
                <a:effectLst/>
                <a:uFillTx/>
                <a:latin typeface="Arial"/>
                <a:ea typeface="DejaVu Sans"/>
              </a:rPr>
              <a:t>Part five</a:t>
            </a:r>
            <a:r>
              <a:rPr lang="en-US" sz="1600" b="0" u="none" strike="noStrike">
                <a:solidFill>
                  <a:srgbClr val="292929"/>
                </a:solidFill>
                <a:effectLst/>
                <a:uFillTx/>
                <a:latin typeface="Arial"/>
                <a:ea typeface="DejaVu Sans"/>
              </a:rPr>
              <a:t>: Reference</a:t>
            </a:r>
            <a:endParaRPr lang="it-IT" sz="1600" b="0" u="none" strike="noStrike">
              <a:solidFill>
                <a:srgbClr val="000000"/>
              </a:solidFill>
              <a:effectLst/>
              <a:uFillTx/>
              <a:latin typeface="Arial"/>
            </a:endParaRPr>
          </a:p>
          <a:p>
            <a:pPr marL="343080" indent="-285840" algn="just" defTabSz="914400">
              <a:lnSpc>
                <a:spcPct val="150000"/>
              </a:lnSpc>
              <a:spcBef>
                <a:spcPts val="539"/>
              </a:spcBef>
              <a:spcAft>
                <a:spcPts val="139"/>
              </a:spcAft>
              <a:buNone/>
              <a:tabLst>
                <a:tab pos="0" algn="l"/>
              </a:tabLst>
            </a:pPr>
            <a:endParaRPr lang="it-IT" sz="1600" b="0" u="none" strike="noStrike">
              <a:solidFill>
                <a:srgbClr val="000000"/>
              </a:solidFill>
              <a:effectLst/>
              <a:uFillTx/>
              <a:latin typeface="Arial"/>
            </a:endParaRPr>
          </a:p>
          <a:p>
            <a:pPr marL="343080" indent="-285840" algn="just" defTabSz="914400">
              <a:lnSpc>
                <a:spcPct val="150000"/>
              </a:lnSpc>
              <a:spcBef>
                <a:spcPts val="539"/>
              </a:spcBef>
              <a:spcAft>
                <a:spcPts val="139"/>
              </a:spcAft>
              <a:buNone/>
              <a:tabLst>
                <a:tab pos="0" algn="l"/>
              </a:tabLst>
            </a:pPr>
            <a:r>
              <a:rPr lang="en-US" sz="1600" b="1" u="none" strike="noStrike">
                <a:solidFill>
                  <a:srgbClr val="292929"/>
                </a:solidFill>
                <a:effectLst/>
                <a:uFillTx/>
                <a:latin typeface="Arial"/>
                <a:ea typeface="DejaVu Sans"/>
              </a:rPr>
              <a:t>Part six</a:t>
            </a:r>
            <a:r>
              <a:rPr lang="en-US" sz="1600" b="0" u="none" strike="noStrike">
                <a:solidFill>
                  <a:srgbClr val="292929"/>
                </a:solidFill>
                <a:effectLst/>
                <a:uFillTx/>
                <a:latin typeface="Arial"/>
                <a:ea typeface="DejaVu Sans"/>
              </a:rPr>
              <a:t>: Miscellaneous works and reports of conferences</a:t>
            </a:r>
            <a:endParaRPr lang="it-IT" sz="1600" b="0" u="none" strike="noStrike">
              <a:solidFill>
                <a:srgbClr val="000000"/>
              </a:solidFill>
              <a:effectLst/>
              <a:uFillTx/>
              <a:latin typeface="Arial"/>
            </a:endParaRPr>
          </a:p>
        </p:txBody>
      </p:sp>
      <p:sp>
        <p:nvSpPr>
          <p:cNvPr id="110" name="Rectangle 1"/>
          <p:cNvSpPr/>
          <p:nvPr/>
        </p:nvSpPr>
        <p:spPr>
          <a:xfrm>
            <a:off x="0" y="6180840"/>
            <a:ext cx="9136800" cy="669960"/>
          </a:xfrm>
          <a:prstGeom prst="rect">
            <a:avLst/>
          </a:prstGeom>
          <a:solidFill>
            <a:srgbClr val="0369A3"/>
          </a:solidFill>
          <a:ln>
            <a:noFill/>
          </a:ln>
        </p:spPr>
        <p:style>
          <a:lnRef idx="2">
            <a:schemeClr val="accent2">
              <a:shade val="15000"/>
            </a:schemeClr>
          </a:lnRef>
          <a:fillRef idx="1">
            <a:schemeClr val="accent2"/>
          </a:fillRef>
          <a:effectRef idx="0">
            <a:schemeClr val="accent2"/>
          </a:effectRef>
          <a:fontRef idx="minor"/>
        </p:style>
        <p:txBody>
          <a:bodyPr lIns="90000" tIns="45000" rIns="90000" bIns="45000" anchor="ctr">
            <a:noAutofit/>
          </a:bodyPr>
          <a:p>
            <a:endParaRPr lang="en-US" sz="1800" b="0" u="none" strike="noStrike">
              <a:solidFill>
                <a:schemeClr val="lt1"/>
              </a:solidFill>
              <a:effectLst/>
              <a:uFillTx/>
              <a:latin typeface="Arial"/>
            </a:endParaRPr>
          </a:p>
        </p:txBody>
      </p:sp>
      <p:sp>
        <p:nvSpPr>
          <p:cNvPr id="111" name="PlaceHolder 3"/>
          <p:cNvSpPr>
            <a:spLocks noGrp="1"/>
          </p:cNvSpPr>
          <p:nvPr>
            <p:ph type="sldNum" idx="23"/>
          </p:nvPr>
        </p:nvSpPr>
        <p:spPr>
          <a:xfrm>
            <a:off x="6132960" y="6318720"/>
            <a:ext cx="2464200" cy="394560"/>
          </a:xfrm>
          <a:prstGeom prst="rect">
            <a:avLst/>
          </a:prstGeom>
          <a:noFill/>
          <a:ln w="0">
            <a:noFill/>
          </a:ln>
        </p:spPr>
        <p:txBody>
          <a:bodyPr lIns="90000" tIns="46800" rIns="90000" bIns="46800" anchor="t">
            <a:noAutofit/>
          </a:bodyPr>
          <a:lstStyle>
            <a:lvl1pPr indent="0" algn="r" defTabSz="914400">
              <a:lnSpc>
                <a:spcPct val="100000"/>
              </a:lnSpc>
              <a:spcBef>
                <a:spcPts val="139"/>
              </a:spcBef>
              <a:spcAft>
                <a:spcPts val="139"/>
              </a:spcAft>
              <a:buNone/>
              <a:tabLst>
                <a:tab pos="0" algn="l"/>
              </a:tabLst>
              <a:defRPr lang="en-US" sz="1800" b="0" i="1" u="none" strike="noStrike">
                <a:solidFill>
                  <a:schemeClr val="lt1"/>
                </a:solidFill>
                <a:effectLst/>
                <a:uFillTx/>
                <a:latin typeface="Arial"/>
                <a:ea typeface="DejaVu Sans"/>
              </a:defRPr>
            </a:lvl1pPr>
          </a:lstStyle>
          <a:p>
            <a:pPr indent="0" algn="r" defTabSz="914400">
              <a:lnSpc>
                <a:spcPct val="100000"/>
              </a:lnSpc>
              <a:spcBef>
                <a:spcPts val="139"/>
              </a:spcBef>
              <a:spcAft>
                <a:spcPts val="139"/>
              </a:spcAft>
              <a:buNone/>
              <a:tabLst>
                <a:tab pos="0" algn="l"/>
              </a:tabLst>
            </a:pPr>
            <a:r>
              <a:rPr lang="en-US" sz="1800" b="0" i="1" u="none" strike="noStrike">
                <a:solidFill>
                  <a:schemeClr val="lt1"/>
                </a:solidFill>
                <a:effectLst/>
                <a:uFillTx/>
                <a:latin typeface="Arial"/>
                <a:ea typeface="DejaVu Sans"/>
              </a:rPr>
              <a:t>Medioevo latino #</a:t>
            </a:r>
            <a:fld id="{5CDCCB04-6BF5-4483-A09E-69BEC5700D1F}" type="slidenum">
              <a:rPr lang="en-US" sz="1800" b="0" i="1" u="none" strike="noStrike">
                <a:solidFill>
                  <a:schemeClr val="lt1"/>
                </a:solidFill>
                <a:effectLst/>
                <a:uFillTx/>
                <a:latin typeface="Arial"/>
                <a:ea typeface="DejaVu Sans"/>
              </a:rPr>
              <a:t>14</a:t>
            </a:fld>
            <a:endParaRPr lang="it-IT" sz="1800" b="0" u="none" strike="noStrike">
              <a:solidFill>
                <a:srgbClr val="000000"/>
              </a:solidFill>
              <a:effectLst/>
              <a:uFillTx/>
              <a:latin typeface="Times New Roman"/>
            </a:endParaRPr>
          </a:p>
        </p:txBody>
      </p:sp>
      <p:pic>
        <p:nvPicPr>
          <p:cNvPr id="112" name="Picture 6" descr="A circular object with a drawing of a monkey&#10;&#10;AI-generated content may be incorrect."/>
          <p:cNvPicPr/>
          <p:nvPr/>
        </p:nvPicPr>
        <p:blipFill>
          <a:blip r:embed="rId1"/>
          <a:stretch/>
        </p:blipFill>
        <p:spPr>
          <a:xfrm>
            <a:off x="468360" y="6244200"/>
            <a:ext cx="549720" cy="543240"/>
          </a:xfrm>
          <a:prstGeom prst="rect">
            <a:avLst/>
          </a:prstGeom>
          <a:noFill/>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2058</TotalTime>
  <Application>LibreOffice/26.2.5.2$Windows_X86_64 LibreOffice_project/cd7284b4cbbfeb507e630c1aac019f4157393acb</Application>
  <AppVersion>15.0000</AppVersion>
  <Words>2255</Words>
  <Paragraphs>158</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2012-09-15T17:15:11Z</dcterms:created>
  <dc:creator>Lucia Pinelli</dc:creator>
  <dc:description/>
  <dc:language>it-IT</dc:language>
  <cp:lastModifiedBy>Lucia Pinelli</cp:lastModifiedBy>
  <dcterms:modified xsi:type="dcterms:W3CDTF">2026-09-22T10:43:50Z</dcterms:modified>
  <cp:revision>180</cp:revision>
  <dc:subject/>
  <dc:title>TRAINING SCHOOL NEW TECHNOLOGIES, DATABASES AND REPERTORIES FOR MEDIEVAL STUDIES (XVI CORSO INTERNAZIONALE DI FORMAZIONE BIBLIOGRAFICA - Medioevo latino. Metodologie e tecniche bibliografiche) Firenze, Certosa del Galluzzo 24 - 29 settembre 2012</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otes">
    <vt:i4>18</vt:i4>
  </property>
  <property fmtid="{D5CDD505-2E9C-101B-9397-08002B2CF9AE}" pid="3" name="PresentationFormat">
    <vt:lpwstr>On-screen Show (4:3)</vt:lpwstr>
  </property>
  <property fmtid="{D5CDD505-2E9C-101B-9397-08002B2CF9AE}" pid="4" name="Slides">
    <vt:i4>18</vt:i4>
  </property>
</Properties>
</file>